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4"/>
  </p:sldMasterIdLst>
  <p:notesMasterIdLst>
    <p:notesMasterId r:id="rId13"/>
  </p:notesMasterIdLst>
  <p:handoutMasterIdLst>
    <p:handoutMasterId r:id="rId14"/>
  </p:handoutMasterIdLst>
  <p:sldIdLst>
    <p:sldId id="304" r:id="rId5"/>
    <p:sldId id="312" r:id="rId6"/>
    <p:sldId id="306" r:id="rId7"/>
    <p:sldId id="314" r:id="rId8"/>
    <p:sldId id="308" r:id="rId9"/>
    <p:sldId id="316" r:id="rId10"/>
    <p:sldId id="315" r:id="rId11"/>
    <p:sldId id="284" r:id="rId12"/>
  </p:sldIdLst>
  <p:sldSz cx="12801600" cy="91440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40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2F2F2"/>
    <a:srgbClr val="0000F5"/>
    <a:srgbClr val="0066FF"/>
    <a:srgbClr val="FFFFFF"/>
    <a:srgbClr val="FAFAFA"/>
    <a:srgbClr val="FAFFFF"/>
    <a:srgbClr val="F6F6F6"/>
    <a:srgbClr val="F5F5F5"/>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33DDE-A065-47B3-AC1A-C3C3F0D1A7E4}" v="87" dt="2024-02-19T21:05:46.8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2" autoAdjust="0"/>
    <p:restoredTop sz="97005" autoAdjust="0"/>
  </p:normalViewPr>
  <p:slideViewPr>
    <p:cSldViewPr snapToGrid="0">
      <p:cViewPr varScale="1">
        <p:scale>
          <a:sx n="83" d="100"/>
          <a:sy n="83" d="100"/>
        </p:scale>
        <p:origin x="1434" y="108"/>
      </p:cViewPr>
      <p:guideLst>
        <p:guide orient="horz" pos="2880"/>
        <p:guide pos="4032"/>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9" d="100"/>
          <a:sy n="129" d="100"/>
        </p:scale>
        <p:origin x="2578" y="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Nofar" userId="3398c2f1-9083-4bcd-9195-2a1bcd77a2ba" providerId="ADAL" clId="{AFC33DDE-A065-47B3-AC1A-C3C3F0D1A7E4}"/>
    <pc:docChg chg="undo custSel addSld delSld modSld">
      <pc:chgData name="Julia Nofar" userId="3398c2f1-9083-4bcd-9195-2a1bcd77a2ba" providerId="ADAL" clId="{AFC33DDE-A065-47B3-AC1A-C3C3F0D1A7E4}" dt="2024-02-19T21:18:45.706" v="211" actId="20577"/>
      <pc:docMkLst>
        <pc:docMk/>
      </pc:docMkLst>
      <pc:sldChg chg="delSp modSp mod">
        <pc:chgData name="Julia Nofar" userId="3398c2f1-9083-4bcd-9195-2a1bcd77a2ba" providerId="ADAL" clId="{AFC33DDE-A065-47B3-AC1A-C3C3F0D1A7E4}" dt="2024-02-19T16:57:14.356" v="78" actId="478"/>
        <pc:sldMkLst>
          <pc:docMk/>
          <pc:sldMk cId="3358079958" sldId="284"/>
        </pc:sldMkLst>
        <pc:spChg chg="mod">
          <ac:chgData name="Julia Nofar" userId="3398c2f1-9083-4bcd-9195-2a1bcd77a2ba" providerId="ADAL" clId="{AFC33DDE-A065-47B3-AC1A-C3C3F0D1A7E4}" dt="2024-02-19T16:56:56.717" v="42" actId="20577"/>
          <ac:spMkLst>
            <pc:docMk/>
            <pc:sldMk cId="3358079958" sldId="284"/>
            <ac:spMk id="20" creationId="{C8C617C3-8E11-1480-B0CF-53C77B3489B2}"/>
          </ac:spMkLst>
        </pc:spChg>
        <pc:spChg chg="mod">
          <ac:chgData name="Julia Nofar" userId="3398c2f1-9083-4bcd-9195-2a1bcd77a2ba" providerId="ADAL" clId="{AFC33DDE-A065-47B3-AC1A-C3C3F0D1A7E4}" dt="2024-02-19T16:57:09.774" v="76" actId="20577"/>
          <ac:spMkLst>
            <pc:docMk/>
            <pc:sldMk cId="3358079958" sldId="284"/>
            <ac:spMk id="21" creationId="{D24FFD30-59D3-3393-5137-CC71438A72DA}"/>
          </ac:spMkLst>
        </pc:spChg>
        <pc:spChg chg="del mod">
          <ac:chgData name="Julia Nofar" userId="3398c2f1-9083-4bcd-9195-2a1bcd77a2ba" providerId="ADAL" clId="{AFC33DDE-A065-47B3-AC1A-C3C3F0D1A7E4}" dt="2024-02-19T16:57:14.356" v="78" actId="478"/>
          <ac:spMkLst>
            <pc:docMk/>
            <pc:sldMk cId="3358079958" sldId="284"/>
            <ac:spMk id="22" creationId="{65DFC274-8C47-8977-58B6-3387F528769E}"/>
          </ac:spMkLst>
        </pc:spChg>
      </pc:sldChg>
      <pc:sldChg chg="addSp delSp modSp mod">
        <pc:chgData name="Julia Nofar" userId="3398c2f1-9083-4bcd-9195-2a1bcd77a2ba" providerId="ADAL" clId="{AFC33DDE-A065-47B3-AC1A-C3C3F0D1A7E4}" dt="2024-02-19T21:17:05.173" v="199" actId="14100"/>
        <pc:sldMkLst>
          <pc:docMk/>
          <pc:sldMk cId="2768273117" sldId="304"/>
        </pc:sldMkLst>
        <pc:picChg chg="del">
          <ac:chgData name="Julia Nofar" userId="3398c2f1-9083-4bcd-9195-2a1bcd77a2ba" providerId="ADAL" clId="{AFC33DDE-A065-47B3-AC1A-C3C3F0D1A7E4}" dt="2024-02-19T21:16:57.610" v="196" actId="478"/>
          <ac:picMkLst>
            <pc:docMk/>
            <pc:sldMk cId="2768273117" sldId="304"/>
            <ac:picMk id="7" creationId="{9137B30C-B1E7-F718-E9BB-FD7A30EF4AF9}"/>
          </ac:picMkLst>
        </pc:picChg>
        <pc:picChg chg="add mod">
          <ac:chgData name="Julia Nofar" userId="3398c2f1-9083-4bcd-9195-2a1bcd77a2ba" providerId="ADAL" clId="{AFC33DDE-A065-47B3-AC1A-C3C3F0D1A7E4}" dt="2024-02-19T21:17:05.173" v="199" actId="14100"/>
          <ac:picMkLst>
            <pc:docMk/>
            <pc:sldMk cId="2768273117" sldId="304"/>
            <ac:picMk id="8" creationId="{400C70F1-297B-EA4C-A1D0-1ED17ABBA8CC}"/>
          </ac:picMkLst>
        </pc:picChg>
      </pc:sldChg>
      <pc:sldChg chg="addSp delSp modSp add del mod">
        <pc:chgData name="Julia Nofar" userId="3398c2f1-9083-4bcd-9195-2a1bcd77a2ba" providerId="ADAL" clId="{AFC33DDE-A065-47B3-AC1A-C3C3F0D1A7E4}" dt="2024-02-19T21:18:45.706" v="211" actId="20577"/>
        <pc:sldMkLst>
          <pc:docMk/>
          <pc:sldMk cId="1278595616" sldId="308"/>
        </pc:sldMkLst>
        <pc:spChg chg="mod">
          <ac:chgData name="Julia Nofar" userId="3398c2f1-9083-4bcd-9195-2a1bcd77a2ba" providerId="ADAL" clId="{AFC33DDE-A065-47B3-AC1A-C3C3F0D1A7E4}" dt="2024-02-19T21:18:45.706" v="211" actId="20577"/>
          <ac:spMkLst>
            <pc:docMk/>
            <pc:sldMk cId="1278595616" sldId="308"/>
            <ac:spMk id="4" creationId="{3B3E99F3-9D84-96C9-7247-82C65CA119F7}"/>
          </ac:spMkLst>
        </pc:spChg>
        <pc:picChg chg="del">
          <ac:chgData name="Julia Nofar" userId="3398c2f1-9083-4bcd-9195-2a1bcd77a2ba" providerId="ADAL" clId="{AFC33DDE-A065-47B3-AC1A-C3C3F0D1A7E4}" dt="2024-02-19T20:58:02.823" v="122" actId="478"/>
          <ac:picMkLst>
            <pc:docMk/>
            <pc:sldMk cId="1278595616" sldId="308"/>
            <ac:picMk id="9" creationId="{58979CE7-E261-2279-769D-E95A0BDC31B7}"/>
          </ac:picMkLst>
        </pc:picChg>
        <pc:picChg chg="add mod modCrop">
          <ac:chgData name="Julia Nofar" userId="3398c2f1-9083-4bcd-9195-2a1bcd77a2ba" providerId="ADAL" clId="{AFC33DDE-A065-47B3-AC1A-C3C3F0D1A7E4}" dt="2024-02-19T20:58:46.740" v="129" actId="732"/>
          <ac:picMkLst>
            <pc:docMk/>
            <pc:sldMk cId="1278595616" sldId="308"/>
            <ac:picMk id="11" creationId="{FFA0040B-F7EF-2106-C2D8-90E9A762B5E6}"/>
          </ac:picMkLst>
        </pc:picChg>
      </pc:sldChg>
      <pc:sldChg chg="addSp modSp mod">
        <pc:chgData name="Julia Nofar" userId="3398c2f1-9083-4bcd-9195-2a1bcd77a2ba" providerId="ADAL" clId="{AFC33DDE-A065-47B3-AC1A-C3C3F0D1A7E4}" dt="2024-02-19T21:06:11.226" v="195" actId="34135"/>
        <pc:sldMkLst>
          <pc:docMk/>
          <pc:sldMk cId="3030253822" sldId="312"/>
        </pc:sldMkLst>
        <pc:spChg chg="mod">
          <ac:chgData name="Julia Nofar" userId="3398c2f1-9083-4bcd-9195-2a1bcd77a2ba" providerId="ADAL" clId="{AFC33DDE-A065-47B3-AC1A-C3C3F0D1A7E4}" dt="2024-02-19T21:06:11.226" v="195" actId="34135"/>
          <ac:spMkLst>
            <pc:docMk/>
            <pc:sldMk cId="3030253822" sldId="312"/>
            <ac:spMk id="19" creationId="{B5C4FFA3-2A42-D839-3302-B4EE9F9AFE9A}"/>
          </ac:spMkLst>
        </pc:spChg>
        <pc:spChg chg="mod">
          <ac:chgData name="Julia Nofar" userId="3398c2f1-9083-4bcd-9195-2a1bcd77a2ba" providerId="ADAL" clId="{AFC33DDE-A065-47B3-AC1A-C3C3F0D1A7E4}" dt="2024-02-19T21:06:11.226" v="195" actId="34135"/>
          <ac:spMkLst>
            <pc:docMk/>
            <pc:sldMk cId="3030253822" sldId="312"/>
            <ac:spMk id="49" creationId="{6777AFA4-5B7E-2AE4-58DA-81271B7442F4}"/>
          </ac:spMkLst>
        </pc:spChg>
        <pc:spChg chg="mod">
          <ac:chgData name="Julia Nofar" userId="3398c2f1-9083-4bcd-9195-2a1bcd77a2ba" providerId="ADAL" clId="{AFC33DDE-A065-47B3-AC1A-C3C3F0D1A7E4}" dt="2024-02-19T21:06:11.226" v="195" actId="34135"/>
          <ac:spMkLst>
            <pc:docMk/>
            <pc:sldMk cId="3030253822" sldId="312"/>
            <ac:spMk id="51" creationId="{9591C161-7E42-15F6-F149-8451276BCBC0}"/>
          </ac:spMkLst>
        </pc:spChg>
        <pc:spChg chg="mod">
          <ac:chgData name="Julia Nofar" userId="3398c2f1-9083-4bcd-9195-2a1bcd77a2ba" providerId="ADAL" clId="{AFC33DDE-A065-47B3-AC1A-C3C3F0D1A7E4}" dt="2024-02-19T21:06:11.226" v="195" actId="34135"/>
          <ac:spMkLst>
            <pc:docMk/>
            <pc:sldMk cId="3030253822" sldId="312"/>
            <ac:spMk id="58" creationId="{946C095F-BB3B-D3CC-8A9D-68A03E7830BC}"/>
          </ac:spMkLst>
        </pc:spChg>
        <pc:spChg chg="mod">
          <ac:chgData name="Julia Nofar" userId="3398c2f1-9083-4bcd-9195-2a1bcd77a2ba" providerId="ADAL" clId="{AFC33DDE-A065-47B3-AC1A-C3C3F0D1A7E4}" dt="2024-02-19T21:06:11.226" v="195" actId="34135"/>
          <ac:spMkLst>
            <pc:docMk/>
            <pc:sldMk cId="3030253822" sldId="312"/>
            <ac:spMk id="62" creationId="{8E4155CF-F43C-A937-5BC8-5B5C998C71DC}"/>
          </ac:spMkLst>
        </pc:spChg>
        <pc:spChg chg="mod">
          <ac:chgData name="Julia Nofar" userId="3398c2f1-9083-4bcd-9195-2a1bcd77a2ba" providerId="ADAL" clId="{AFC33DDE-A065-47B3-AC1A-C3C3F0D1A7E4}" dt="2024-02-19T21:06:11.226" v="195" actId="34135"/>
          <ac:spMkLst>
            <pc:docMk/>
            <pc:sldMk cId="3030253822" sldId="312"/>
            <ac:spMk id="63" creationId="{D86691EA-42F5-B059-1DD0-6D00B1B169A6}"/>
          </ac:spMkLst>
        </pc:spChg>
        <pc:graphicFrameChg chg="mod modGraphic">
          <ac:chgData name="Julia Nofar" userId="3398c2f1-9083-4bcd-9195-2a1bcd77a2ba" providerId="ADAL" clId="{AFC33DDE-A065-47B3-AC1A-C3C3F0D1A7E4}" dt="2024-02-19T21:05:53.195" v="192" actId="1076"/>
          <ac:graphicFrameMkLst>
            <pc:docMk/>
            <pc:sldMk cId="3030253822" sldId="312"/>
            <ac:graphicFrameMk id="17" creationId="{F7831950-ABD8-C914-940E-B668F822AC05}"/>
          </ac:graphicFrameMkLst>
        </pc:graphicFrameChg>
        <pc:graphicFrameChg chg="mod">
          <ac:chgData name="Julia Nofar" userId="3398c2f1-9083-4bcd-9195-2a1bcd77a2ba" providerId="ADAL" clId="{AFC33DDE-A065-47B3-AC1A-C3C3F0D1A7E4}" dt="2024-02-19T21:06:11.226" v="195" actId="34135"/>
          <ac:graphicFrameMkLst>
            <pc:docMk/>
            <pc:sldMk cId="3030253822" sldId="312"/>
            <ac:graphicFrameMk id="22" creationId="{D4FD658B-1004-4412-6CBF-1C6D0D7E782E}"/>
          </ac:graphicFrameMkLst>
        </pc:graphicFrameChg>
        <pc:picChg chg="add mod">
          <ac:chgData name="Julia Nofar" userId="3398c2f1-9083-4bcd-9195-2a1bcd77a2ba" providerId="ADAL" clId="{AFC33DDE-A065-47B3-AC1A-C3C3F0D1A7E4}" dt="2024-02-19T17:17:03.371" v="109" actId="1076"/>
          <ac:picMkLst>
            <pc:docMk/>
            <pc:sldMk cId="3030253822" sldId="312"/>
            <ac:picMk id="2" creationId="{FC9C5372-D76A-085B-7CEF-1D166F071BE6}"/>
          </ac:picMkLst>
        </pc:picChg>
        <pc:picChg chg="add mod">
          <ac:chgData name="Julia Nofar" userId="3398c2f1-9083-4bcd-9195-2a1bcd77a2ba" providerId="ADAL" clId="{AFC33DDE-A065-47B3-AC1A-C3C3F0D1A7E4}" dt="2024-02-19T17:17:02.016" v="108" actId="1076"/>
          <ac:picMkLst>
            <pc:docMk/>
            <pc:sldMk cId="3030253822" sldId="312"/>
            <ac:picMk id="10" creationId="{7D3D7DEF-65B7-32CD-C0C7-49020FC4580B}"/>
          </ac:picMkLst>
        </pc:picChg>
        <pc:picChg chg="add mod">
          <ac:chgData name="Julia Nofar" userId="3398c2f1-9083-4bcd-9195-2a1bcd77a2ba" providerId="ADAL" clId="{AFC33DDE-A065-47B3-AC1A-C3C3F0D1A7E4}" dt="2024-02-19T17:16:59.023" v="106" actId="1076"/>
          <ac:picMkLst>
            <pc:docMk/>
            <pc:sldMk cId="3030253822" sldId="312"/>
            <ac:picMk id="11" creationId="{0BFB3FAE-66F7-4AA6-66E1-04CF6B64A30A}"/>
          </ac:picMkLst>
        </pc:picChg>
        <pc:picChg chg="add mod">
          <ac:chgData name="Julia Nofar" userId="3398c2f1-9083-4bcd-9195-2a1bcd77a2ba" providerId="ADAL" clId="{AFC33DDE-A065-47B3-AC1A-C3C3F0D1A7E4}" dt="2024-02-19T17:16:57.594" v="105" actId="1076"/>
          <ac:picMkLst>
            <pc:docMk/>
            <pc:sldMk cId="3030253822" sldId="312"/>
            <ac:picMk id="12" creationId="{8D159F92-985C-B14B-266D-6504AC79072F}"/>
          </ac:picMkLst>
        </pc:picChg>
        <pc:picChg chg="add mod">
          <ac:chgData name="Julia Nofar" userId="3398c2f1-9083-4bcd-9195-2a1bcd77a2ba" providerId="ADAL" clId="{AFC33DDE-A065-47B3-AC1A-C3C3F0D1A7E4}" dt="2024-02-19T17:16:56.055" v="104" actId="1076"/>
          <ac:picMkLst>
            <pc:docMk/>
            <pc:sldMk cId="3030253822" sldId="312"/>
            <ac:picMk id="13" creationId="{1F3593B9-F2E2-036B-161A-B69952F44D1B}"/>
          </ac:picMkLst>
        </pc:picChg>
        <pc:picChg chg="add mod">
          <ac:chgData name="Julia Nofar" userId="3398c2f1-9083-4bcd-9195-2a1bcd77a2ba" providerId="ADAL" clId="{AFC33DDE-A065-47B3-AC1A-C3C3F0D1A7E4}" dt="2024-02-19T17:17:16.293" v="117" actId="1076"/>
          <ac:picMkLst>
            <pc:docMk/>
            <pc:sldMk cId="3030253822" sldId="312"/>
            <ac:picMk id="16" creationId="{2C6F7112-192C-A3A1-F07D-5249D24179F4}"/>
          </ac:picMkLst>
        </pc:picChg>
        <pc:picChg chg="add mod">
          <ac:chgData name="Julia Nofar" userId="3398c2f1-9083-4bcd-9195-2a1bcd77a2ba" providerId="ADAL" clId="{AFC33DDE-A065-47B3-AC1A-C3C3F0D1A7E4}" dt="2024-02-19T17:17:14.817" v="116" actId="1076"/>
          <ac:picMkLst>
            <pc:docMk/>
            <pc:sldMk cId="3030253822" sldId="312"/>
            <ac:picMk id="18" creationId="{D0754EE6-5056-B4E0-1C3A-5BC612149C44}"/>
          </ac:picMkLst>
        </pc:picChg>
        <pc:picChg chg="add mod">
          <ac:chgData name="Julia Nofar" userId="3398c2f1-9083-4bcd-9195-2a1bcd77a2ba" providerId="ADAL" clId="{AFC33DDE-A065-47B3-AC1A-C3C3F0D1A7E4}" dt="2024-02-19T17:17:24.062" v="118" actId="1076"/>
          <ac:picMkLst>
            <pc:docMk/>
            <pc:sldMk cId="3030253822" sldId="312"/>
            <ac:picMk id="20" creationId="{6A5E482E-561A-57E3-4E01-ACA8CF7F8A29}"/>
          </ac:picMkLst>
        </pc:picChg>
        <pc:picChg chg="add mod">
          <ac:chgData name="Julia Nofar" userId="3398c2f1-9083-4bcd-9195-2a1bcd77a2ba" providerId="ADAL" clId="{AFC33DDE-A065-47B3-AC1A-C3C3F0D1A7E4}" dt="2024-02-19T17:17:25.822" v="119" actId="1076"/>
          <ac:picMkLst>
            <pc:docMk/>
            <pc:sldMk cId="3030253822" sldId="312"/>
            <ac:picMk id="21" creationId="{0FDF28B0-B917-B619-BE16-F44EF7B123A2}"/>
          </ac:picMkLst>
        </pc:picChg>
        <pc:picChg chg="add mod">
          <ac:chgData name="Julia Nofar" userId="3398c2f1-9083-4bcd-9195-2a1bcd77a2ba" providerId="ADAL" clId="{AFC33DDE-A065-47B3-AC1A-C3C3F0D1A7E4}" dt="2024-02-19T21:04:56.681" v="182" actId="1076"/>
          <ac:picMkLst>
            <pc:docMk/>
            <pc:sldMk cId="3030253822" sldId="312"/>
            <ac:picMk id="23" creationId="{4AC9CFF5-77B9-92C5-1A7D-234262C35687}"/>
          </ac:picMkLst>
        </pc:picChg>
        <pc:picChg chg="add mod">
          <ac:chgData name="Julia Nofar" userId="3398c2f1-9083-4bcd-9195-2a1bcd77a2ba" providerId="ADAL" clId="{AFC33DDE-A065-47B3-AC1A-C3C3F0D1A7E4}" dt="2024-02-19T21:04:04.945" v="165" actId="14100"/>
          <ac:picMkLst>
            <pc:docMk/>
            <pc:sldMk cId="3030253822" sldId="312"/>
            <ac:picMk id="24" creationId="{0C221682-E007-BDC4-5BA0-33399F341371}"/>
          </ac:picMkLst>
        </pc:picChg>
        <pc:picChg chg="add mod">
          <ac:chgData name="Julia Nofar" userId="3398c2f1-9083-4bcd-9195-2a1bcd77a2ba" providerId="ADAL" clId="{AFC33DDE-A065-47B3-AC1A-C3C3F0D1A7E4}" dt="2024-02-19T21:03:54.221" v="158" actId="1076"/>
          <ac:picMkLst>
            <pc:docMk/>
            <pc:sldMk cId="3030253822" sldId="312"/>
            <ac:picMk id="25" creationId="{1E308CD5-FD35-5987-F525-2DA5517E0B2A}"/>
          </ac:picMkLst>
        </pc:picChg>
        <pc:picChg chg="add mod">
          <ac:chgData name="Julia Nofar" userId="3398c2f1-9083-4bcd-9195-2a1bcd77a2ba" providerId="ADAL" clId="{AFC33DDE-A065-47B3-AC1A-C3C3F0D1A7E4}" dt="2024-02-19T21:03:59.258" v="161" actId="1076"/>
          <ac:picMkLst>
            <pc:docMk/>
            <pc:sldMk cId="3030253822" sldId="312"/>
            <ac:picMk id="26" creationId="{54DD14C6-80EB-651C-AFBF-4340FFEF499C}"/>
          </ac:picMkLst>
        </pc:picChg>
        <pc:picChg chg="add mod">
          <ac:chgData name="Julia Nofar" userId="3398c2f1-9083-4bcd-9195-2a1bcd77a2ba" providerId="ADAL" clId="{AFC33DDE-A065-47B3-AC1A-C3C3F0D1A7E4}" dt="2024-02-19T21:04:57.885" v="183" actId="1076"/>
          <ac:picMkLst>
            <pc:docMk/>
            <pc:sldMk cId="3030253822" sldId="312"/>
            <ac:picMk id="27" creationId="{FD499D0B-1430-F5CE-88FA-03DAD7ED97E5}"/>
          </ac:picMkLst>
        </pc:picChg>
        <pc:picChg chg="add mod">
          <ac:chgData name="Julia Nofar" userId="3398c2f1-9083-4bcd-9195-2a1bcd77a2ba" providerId="ADAL" clId="{AFC33DDE-A065-47B3-AC1A-C3C3F0D1A7E4}" dt="2024-02-19T21:04:31.013" v="176" actId="14100"/>
          <ac:picMkLst>
            <pc:docMk/>
            <pc:sldMk cId="3030253822" sldId="312"/>
            <ac:picMk id="28" creationId="{9EFABC78-791A-350A-68FA-ED22C19103AB}"/>
          </ac:picMkLst>
        </pc:picChg>
        <pc:picChg chg="add mod">
          <ac:chgData name="Julia Nofar" userId="3398c2f1-9083-4bcd-9195-2a1bcd77a2ba" providerId="ADAL" clId="{AFC33DDE-A065-47B3-AC1A-C3C3F0D1A7E4}" dt="2024-02-19T21:04:09.178" v="168" actId="1076"/>
          <ac:picMkLst>
            <pc:docMk/>
            <pc:sldMk cId="3030253822" sldId="312"/>
            <ac:picMk id="29" creationId="{3F4A9646-DFF8-1EB1-9516-14D2E490A0C2}"/>
          </ac:picMkLst>
        </pc:picChg>
        <pc:picChg chg="add mod">
          <ac:chgData name="Julia Nofar" userId="3398c2f1-9083-4bcd-9195-2a1bcd77a2ba" providerId="ADAL" clId="{AFC33DDE-A065-47B3-AC1A-C3C3F0D1A7E4}" dt="2024-02-19T21:04:58.942" v="184" actId="1076"/>
          <ac:picMkLst>
            <pc:docMk/>
            <pc:sldMk cId="3030253822" sldId="312"/>
            <ac:picMk id="30" creationId="{FEE718F2-6BCF-BCAF-5B4A-5BFE3FF95945}"/>
          </ac:picMkLst>
        </pc:picChg>
        <pc:picChg chg="add mod">
          <ac:chgData name="Julia Nofar" userId="3398c2f1-9083-4bcd-9195-2a1bcd77a2ba" providerId="ADAL" clId="{AFC33DDE-A065-47B3-AC1A-C3C3F0D1A7E4}" dt="2024-02-19T21:05:01.037" v="186" actId="14100"/>
          <ac:picMkLst>
            <pc:docMk/>
            <pc:sldMk cId="3030253822" sldId="312"/>
            <ac:picMk id="31" creationId="{5BE52AFA-55EE-B63D-98E4-051DFBEAD7FA}"/>
          </ac:picMkLst>
        </pc:picChg>
        <pc:picChg chg="mod">
          <ac:chgData name="Julia Nofar" userId="3398c2f1-9083-4bcd-9195-2a1bcd77a2ba" providerId="ADAL" clId="{AFC33DDE-A065-47B3-AC1A-C3C3F0D1A7E4}" dt="2024-02-19T21:06:11.226" v="195" actId="34135"/>
          <ac:picMkLst>
            <pc:docMk/>
            <pc:sldMk cId="3030253822" sldId="312"/>
            <ac:picMk id="44" creationId="{8E50C9CD-3611-2C57-8BB8-D5503110C749}"/>
          </ac:picMkLst>
        </pc:picChg>
        <pc:picChg chg="mod">
          <ac:chgData name="Julia Nofar" userId="3398c2f1-9083-4bcd-9195-2a1bcd77a2ba" providerId="ADAL" clId="{AFC33DDE-A065-47B3-AC1A-C3C3F0D1A7E4}" dt="2024-02-19T21:06:11.226" v="195" actId="34135"/>
          <ac:picMkLst>
            <pc:docMk/>
            <pc:sldMk cId="3030253822" sldId="312"/>
            <ac:picMk id="50" creationId="{39ED6504-3488-8CE9-1426-EC5800CD40FD}"/>
          </ac:picMkLst>
        </pc:picChg>
        <pc:picChg chg="mod">
          <ac:chgData name="Julia Nofar" userId="3398c2f1-9083-4bcd-9195-2a1bcd77a2ba" providerId="ADAL" clId="{AFC33DDE-A065-47B3-AC1A-C3C3F0D1A7E4}" dt="2024-02-19T21:06:11.226" v="195" actId="34135"/>
          <ac:picMkLst>
            <pc:docMk/>
            <pc:sldMk cId="3030253822" sldId="312"/>
            <ac:picMk id="54" creationId="{AFC8089F-D6AB-C4AF-D921-BD2BB81E2722}"/>
          </ac:picMkLst>
        </pc:picChg>
        <pc:picChg chg="mod">
          <ac:chgData name="Julia Nofar" userId="3398c2f1-9083-4bcd-9195-2a1bcd77a2ba" providerId="ADAL" clId="{AFC33DDE-A065-47B3-AC1A-C3C3F0D1A7E4}" dt="2024-02-19T21:06:11.226" v="195" actId="34135"/>
          <ac:picMkLst>
            <pc:docMk/>
            <pc:sldMk cId="3030253822" sldId="312"/>
            <ac:picMk id="57" creationId="{9CEB4898-465A-F129-0305-96AA763F9077}"/>
          </ac:picMkLst>
        </pc:picChg>
        <pc:picChg chg="mod">
          <ac:chgData name="Julia Nofar" userId="3398c2f1-9083-4bcd-9195-2a1bcd77a2ba" providerId="ADAL" clId="{AFC33DDE-A065-47B3-AC1A-C3C3F0D1A7E4}" dt="2024-02-19T21:06:11.226" v="195" actId="34135"/>
          <ac:picMkLst>
            <pc:docMk/>
            <pc:sldMk cId="3030253822" sldId="312"/>
            <ac:picMk id="61" creationId="{3923D78C-F1EF-158F-406B-E960B0F3AB34}"/>
          </ac:picMkLst>
        </pc:picChg>
        <pc:picChg chg="mod">
          <ac:chgData name="Julia Nofar" userId="3398c2f1-9083-4bcd-9195-2a1bcd77a2ba" providerId="ADAL" clId="{AFC33DDE-A065-47B3-AC1A-C3C3F0D1A7E4}" dt="2024-02-19T21:06:11.226" v="195" actId="34135"/>
          <ac:picMkLst>
            <pc:docMk/>
            <pc:sldMk cId="3030253822" sldId="312"/>
            <ac:picMk id="66" creationId="{11A1EEC7-815E-EC33-39A8-2ACD04D41E2F}"/>
          </ac:picMkLst>
        </pc:picChg>
      </pc:sldChg>
      <pc:sldChg chg="addSp delSp modSp mod">
        <pc:chgData name="Julia Nofar" userId="3398c2f1-9083-4bcd-9195-2a1bcd77a2ba" providerId="ADAL" clId="{AFC33DDE-A065-47B3-AC1A-C3C3F0D1A7E4}" dt="2024-02-19T21:17:48.838" v="207" actId="1076"/>
        <pc:sldMkLst>
          <pc:docMk/>
          <pc:sldMk cId="798011966" sldId="314"/>
        </pc:sldMkLst>
        <pc:picChg chg="del">
          <ac:chgData name="Julia Nofar" userId="3398c2f1-9083-4bcd-9195-2a1bcd77a2ba" providerId="ADAL" clId="{AFC33DDE-A065-47B3-AC1A-C3C3F0D1A7E4}" dt="2024-02-19T21:17:10.555" v="200" actId="478"/>
          <ac:picMkLst>
            <pc:docMk/>
            <pc:sldMk cId="798011966" sldId="314"/>
            <ac:picMk id="9" creationId="{8C0578B7-6439-8C71-94DF-072B51507ECE}"/>
          </ac:picMkLst>
        </pc:picChg>
        <pc:picChg chg="add mod">
          <ac:chgData name="Julia Nofar" userId="3398c2f1-9083-4bcd-9195-2a1bcd77a2ba" providerId="ADAL" clId="{AFC33DDE-A065-47B3-AC1A-C3C3F0D1A7E4}" dt="2024-02-19T21:17:48.838" v="207" actId="1076"/>
          <ac:picMkLst>
            <pc:docMk/>
            <pc:sldMk cId="798011966" sldId="314"/>
            <ac:picMk id="13" creationId="{495FDA11-DDC4-5117-04AD-AE538CCE24B2}"/>
          </ac:picMkLst>
        </pc:picChg>
      </pc:sldChg>
      <pc:sldChg chg="addSp delSp modSp del mod">
        <pc:chgData name="Julia Nofar" userId="3398c2f1-9083-4bcd-9195-2a1bcd77a2ba" providerId="ADAL" clId="{AFC33DDE-A065-47B3-AC1A-C3C3F0D1A7E4}" dt="2024-02-19T21:18:03.275" v="208" actId="47"/>
        <pc:sldMkLst>
          <pc:docMk/>
          <pc:sldMk cId="1633124276" sldId="317"/>
        </pc:sldMkLst>
        <pc:picChg chg="del">
          <ac:chgData name="Julia Nofar" userId="3398c2f1-9083-4bcd-9195-2a1bcd77a2ba" providerId="ADAL" clId="{AFC33DDE-A065-47B3-AC1A-C3C3F0D1A7E4}" dt="2024-02-19T20:58:05.082" v="123" actId="478"/>
          <ac:picMkLst>
            <pc:docMk/>
            <pc:sldMk cId="1633124276" sldId="317"/>
            <ac:picMk id="9" creationId="{5F6D869E-AC64-1FD4-7B32-4C132A9A0C65}"/>
          </ac:picMkLst>
        </pc:picChg>
        <pc:picChg chg="add mod modCrop">
          <ac:chgData name="Julia Nofar" userId="3398c2f1-9083-4bcd-9195-2a1bcd77a2ba" providerId="ADAL" clId="{AFC33DDE-A065-47B3-AC1A-C3C3F0D1A7E4}" dt="2024-02-19T20:59:00.362" v="135" actId="732"/>
          <ac:picMkLst>
            <pc:docMk/>
            <pc:sldMk cId="1633124276" sldId="317"/>
            <ac:picMk id="11" creationId="{58E27CDB-9009-99C3-77F8-6E0AF8544DBB}"/>
          </ac:picMkLst>
        </pc:picChg>
        <pc:picChg chg="add mod">
          <ac:chgData name="Julia Nofar" userId="3398c2f1-9083-4bcd-9195-2a1bcd77a2ba" providerId="ADAL" clId="{AFC33DDE-A065-47B3-AC1A-C3C3F0D1A7E4}" dt="2024-02-19T20:59:14.097" v="137" actId="1076"/>
          <ac:picMkLst>
            <pc:docMk/>
            <pc:sldMk cId="1633124276" sldId="317"/>
            <ac:picMk id="12" creationId="{F731F714-4922-0F22-1007-55A03AF75A5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D43F4E-0008-6B12-3152-0B469C81FA76}"/>
              </a:ext>
            </a:extLst>
          </p:cNvPr>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6A801B-84BE-E943-A472-E53B558ABD7A}"/>
              </a:ext>
            </a:extLst>
          </p:cNvPr>
          <p:cNvSpPr>
            <a:spLocks noGrp="1"/>
          </p:cNvSpPr>
          <p:nvPr>
            <p:ph type="dt" sz="quarter" idx="1"/>
          </p:nvPr>
        </p:nvSpPr>
        <p:spPr>
          <a:xfrm>
            <a:off x="5438775" y="0"/>
            <a:ext cx="4160838" cy="366713"/>
          </a:xfrm>
          <a:prstGeom prst="rect">
            <a:avLst/>
          </a:prstGeom>
        </p:spPr>
        <p:txBody>
          <a:bodyPr vert="horz" lIns="91440" tIns="45720" rIns="91440" bIns="45720" rtlCol="0"/>
          <a:lstStyle>
            <a:lvl1pPr algn="r">
              <a:defRPr sz="1200"/>
            </a:lvl1pPr>
          </a:lstStyle>
          <a:p>
            <a:fld id="{7D576ACF-1AE6-4B6B-906A-185047130F8F}" type="datetimeFigureOut">
              <a:rPr lang="en-US" smtClean="0"/>
              <a:t>2/19/2024</a:t>
            </a:fld>
            <a:endParaRPr lang="en-US"/>
          </a:p>
        </p:txBody>
      </p:sp>
      <p:sp>
        <p:nvSpPr>
          <p:cNvPr id="4" name="Footer Placeholder 3">
            <a:extLst>
              <a:ext uri="{FF2B5EF4-FFF2-40B4-BE49-F238E27FC236}">
                <a16:creationId xmlns:a16="http://schemas.microsoft.com/office/drawing/2014/main" id="{EA452EE4-3700-E992-20C5-B3C3A4AE66E4}"/>
              </a:ext>
            </a:extLst>
          </p:cNvPr>
          <p:cNvSpPr>
            <a:spLocks noGrp="1"/>
          </p:cNvSpPr>
          <p:nvPr>
            <p:ph type="ftr" sz="quarter" idx="2"/>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0B0BFAA-7826-FB76-0B05-59CE8BC49B61}"/>
              </a:ext>
            </a:extLst>
          </p:cNvPr>
          <p:cNvSpPr>
            <a:spLocks noGrp="1"/>
          </p:cNvSpPr>
          <p:nvPr>
            <p:ph type="sldNum" sz="quarter" idx="3"/>
          </p:nvPr>
        </p:nvSpPr>
        <p:spPr>
          <a:xfrm>
            <a:off x="5438775" y="6948488"/>
            <a:ext cx="4160838" cy="366712"/>
          </a:xfrm>
          <a:prstGeom prst="rect">
            <a:avLst/>
          </a:prstGeom>
        </p:spPr>
        <p:txBody>
          <a:bodyPr vert="horz" lIns="91440" tIns="45720" rIns="91440" bIns="45720" rtlCol="0" anchor="b"/>
          <a:lstStyle>
            <a:lvl1pPr algn="r">
              <a:defRPr sz="1200"/>
            </a:lvl1pPr>
          </a:lstStyle>
          <a:p>
            <a:fld id="{90F76A3F-D21F-408E-8ADB-42F410E1FE75}" type="slidenum">
              <a:rPr lang="en-US" smtClean="0"/>
              <a:t>‹#›</a:t>
            </a:fld>
            <a:endParaRPr lang="en-US"/>
          </a:p>
        </p:txBody>
      </p:sp>
    </p:spTree>
    <p:extLst>
      <p:ext uri="{BB962C8B-B14F-4D97-AF65-F5344CB8AC3E}">
        <p14:creationId xmlns:p14="http://schemas.microsoft.com/office/powerpoint/2010/main" val="12176271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454"/>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9014" y="0"/>
            <a:ext cx="4160520" cy="367454"/>
          </a:xfrm>
          <a:prstGeom prst="rect">
            <a:avLst/>
          </a:prstGeom>
        </p:spPr>
        <p:txBody>
          <a:bodyPr vert="horz" lIns="96661" tIns="48331" rIns="96661" bIns="48331" rtlCol="0"/>
          <a:lstStyle>
            <a:lvl1pPr algn="r">
              <a:defRPr sz="1300"/>
            </a:lvl1pPr>
          </a:lstStyle>
          <a:p>
            <a:fld id="{A5FEE4BA-4A2A-4242-ABFD-F367E627474F}" type="datetimeFigureOut">
              <a:rPr lang="en-US" smtClean="0"/>
              <a:t>2/19/2024</a:t>
            </a:fld>
            <a:endParaRPr lang="en-US"/>
          </a:p>
        </p:txBody>
      </p:sp>
      <p:sp>
        <p:nvSpPr>
          <p:cNvPr id="4" name="Slide Image Placeholder 3"/>
          <p:cNvSpPr>
            <a:spLocks noGrp="1" noRot="1" noChangeAspect="1"/>
          </p:cNvSpPr>
          <p:nvPr>
            <p:ph type="sldImg" idx="2"/>
          </p:nvPr>
        </p:nvSpPr>
        <p:spPr>
          <a:xfrm>
            <a:off x="3073400" y="914400"/>
            <a:ext cx="345440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1"/>
            <a:ext cx="7680960" cy="2880359"/>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8"/>
            <a:ext cx="4160520" cy="367453"/>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9014" y="6947748"/>
            <a:ext cx="4160520" cy="367453"/>
          </a:xfrm>
          <a:prstGeom prst="rect">
            <a:avLst/>
          </a:prstGeom>
        </p:spPr>
        <p:txBody>
          <a:bodyPr vert="horz" lIns="96661" tIns="48331" rIns="96661" bIns="48331" rtlCol="0" anchor="b"/>
          <a:lstStyle>
            <a:lvl1pPr algn="r">
              <a:defRPr sz="1300"/>
            </a:lvl1pPr>
          </a:lstStyle>
          <a:p>
            <a:fld id="{85C69964-B3FB-47DD-BDE5-E9E059A5CCDE}" type="slidenum">
              <a:rPr lang="en-US" smtClean="0"/>
              <a:t>‹#›</a:t>
            </a:fld>
            <a:endParaRPr lang="en-US"/>
          </a:p>
        </p:txBody>
      </p:sp>
    </p:spTree>
    <p:extLst>
      <p:ext uri="{BB962C8B-B14F-4D97-AF65-F5344CB8AC3E}">
        <p14:creationId xmlns:p14="http://schemas.microsoft.com/office/powerpoint/2010/main" val="157185365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729FAF8-5483-FA2B-7A6D-C6B53A210480}"/>
              </a:ext>
            </a:extLst>
          </p:cNvPr>
          <p:cNvSpPr>
            <a:spLocks noGrp="1"/>
          </p:cNvSpPr>
          <p:nvPr>
            <p:ph type="pic" sz="quarter" idx="10"/>
          </p:nvPr>
        </p:nvSpPr>
        <p:spPr>
          <a:xfrm>
            <a:off x="7930" y="925317"/>
            <a:ext cx="12785734" cy="7280471"/>
          </a:xfrm>
        </p:spPr>
        <p:txBody>
          <a:bodyPr/>
          <a:lstStyle/>
          <a:p>
            <a:endParaRPr lang="en-US"/>
          </a:p>
        </p:txBody>
      </p:sp>
      <p:pic>
        <p:nvPicPr>
          <p:cNvPr id="12" name="Picture 11">
            <a:extLst>
              <a:ext uri="{FF2B5EF4-FFF2-40B4-BE49-F238E27FC236}">
                <a16:creationId xmlns:a16="http://schemas.microsoft.com/office/drawing/2014/main" id="{03EBE360-51E9-F5FC-FBF3-EB2B3F8A795D}"/>
              </a:ext>
            </a:extLst>
          </p:cNvPr>
          <p:cNvPicPr>
            <a:picLocks noChangeAspect="1"/>
          </p:cNvPicPr>
          <p:nvPr userDrawn="1"/>
        </p:nvPicPr>
        <p:blipFill>
          <a:blip r:embed="rId2">
            <a:alphaModFix amt="10000"/>
          </a:blip>
          <a:stretch>
            <a:fillRect/>
          </a:stretch>
        </p:blipFill>
        <p:spPr>
          <a:xfrm>
            <a:off x="0" y="0"/>
            <a:ext cx="12801600" cy="9144000"/>
          </a:xfrm>
          <a:prstGeom prst="rect">
            <a:avLst/>
          </a:prstGeom>
        </p:spPr>
      </p:pic>
      <p:pic>
        <p:nvPicPr>
          <p:cNvPr id="15" name="Picture 14">
            <a:extLst>
              <a:ext uri="{FF2B5EF4-FFF2-40B4-BE49-F238E27FC236}">
                <a16:creationId xmlns:a16="http://schemas.microsoft.com/office/drawing/2014/main" id="{4B60B120-FF9E-01D3-072A-36B345E9A880}"/>
              </a:ext>
            </a:extLst>
          </p:cNvPr>
          <p:cNvPicPr/>
          <p:nvPr userDrawn="1"/>
        </p:nvPicPr>
        <p:blipFill>
          <a:blip r:embed="rId3"/>
          <a:stretch>
            <a:fillRect/>
          </a:stretch>
        </p:blipFill>
        <p:spPr>
          <a:xfrm>
            <a:off x="131980" y="180875"/>
            <a:ext cx="3566160" cy="574182"/>
          </a:xfrm>
          <a:prstGeom prst="rect">
            <a:avLst/>
          </a:prstGeom>
        </p:spPr>
      </p:pic>
      <p:sp>
        <p:nvSpPr>
          <p:cNvPr id="19" name="TextBox 18">
            <a:extLst>
              <a:ext uri="{FF2B5EF4-FFF2-40B4-BE49-F238E27FC236}">
                <a16:creationId xmlns:a16="http://schemas.microsoft.com/office/drawing/2014/main" id="{D2D6C215-009B-325E-8BC6-D662D9C8D896}"/>
              </a:ext>
            </a:extLst>
          </p:cNvPr>
          <p:cNvSpPr txBox="1"/>
          <p:nvPr userDrawn="1"/>
        </p:nvSpPr>
        <p:spPr>
          <a:xfrm>
            <a:off x="7738044" y="8402303"/>
            <a:ext cx="5075717" cy="292388"/>
          </a:xfrm>
          <a:prstGeom prst="rect">
            <a:avLst/>
          </a:prstGeom>
          <a:noFill/>
        </p:spPr>
        <p:txBody>
          <a:bodyPr wrap="square">
            <a:spAutoFit/>
          </a:bodyPr>
          <a:lstStyle/>
          <a:p>
            <a:pPr algn="r"/>
            <a:r>
              <a:rPr lang="en-US" sz="1300" dirty="0"/>
              <a:t>6476 Orchard Lake Road | Suite A | West Bloomfield | Michigan | 48322</a:t>
            </a:r>
          </a:p>
        </p:txBody>
      </p:sp>
      <p:cxnSp>
        <p:nvCxnSpPr>
          <p:cNvPr id="20" name="Straight Connector 19">
            <a:extLst>
              <a:ext uri="{FF2B5EF4-FFF2-40B4-BE49-F238E27FC236}">
                <a16:creationId xmlns:a16="http://schemas.microsoft.com/office/drawing/2014/main" id="{6DA164AE-B630-0634-831B-FC8552563BC6}"/>
              </a:ext>
            </a:extLst>
          </p:cNvPr>
          <p:cNvCxnSpPr/>
          <p:nvPr userDrawn="1"/>
        </p:nvCxnSpPr>
        <p:spPr>
          <a:xfrm>
            <a:off x="7807022" y="8736131"/>
            <a:ext cx="493776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6870183-0757-C058-2041-44892568C19B}"/>
              </a:ext>
            </a:extLst>
          </p:cNvPr>
          <p:cNvSpPr txBox="1"/>
          <p:nvPr userDrawn="1"/>
        </p:nvSpPr>
        <p:spPr>
          <a:xfrm>
            <a:off x="7733812" y="8787138"/>
            <a:ext cx="5075717" cy="307777"/>
          </a:xfrm>
          <a:prstGeom prst="rect">
            <a:avLst/>
          </a:prstGeom>
          <a:noFill/>
        </p:spPr>
        <p:txBody>
          <a:bodyPr wrap="square">
            <a:spAutoFit/>
          </a:bodyPr>
          <a:lstStyle/>
          <a:p>
            <a:pPr algn="ctr"/>
            <a:r>
              <a:rPr lang="en-US" sz="1400" dirty="0"/>
              <a:t>Phone: </a:t>
            </a:r>
            <a:r>
              <a:rPr lang="en-US" sz="1300" dirty="0"/>
              <a:t>248.538.2000</a:t>
            </a:r>
            <a:r>
              <a:rPr lang="en-US" sz="1400" dirty="0"/>
              <a:t> | </a:t>
            </a:r>
            <a:r>
              <a:rPr lang="en-US" sz="1400" dirty="0">
                <a:solidFill>
                  <a:srgbClr val="0000F5"/>
                </a:solidFill>
              </a:rPr>
              <a:t>www.cmprealestategroup.com</a:t>
            </a:r>
          </a:p>
        </p:txBody>
      </p:sp>
      <p:cxnSp>
        <p:nvCxnSpPr>
          <p:cNvPr id="17" name="Straight Connector 16">
            <a:extLst>
              <a:ext uri="{FF2B5EF4-FFF2-40B4-BE49-F238E27FC236}">
                <a16:creationId xmlns:a16="http://schemas.microsoft.com/office/drawing/2014/main" id="{9CE2F29A-9583-BAAB-7012-A50DD1F9EC21}"/>
              </a:ext>
            </a:extLst>
          </p:cNvPr>
          <p:cNvCxnSpPr/>
          <p:nvPr userDrawn="1"/>
        </p:nvCxnSpPr>
        <p:spPr>
          <a:xfrm>
            <a:off x="-7929" y="914400"/>
            <a:ext cx="12801600"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361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1B2BEF-7F3A-46C3-B81E-6CD83162AAA4}"/>
              </a:ext>
            </a:extLst>
          </p:cNvPr>
          <p:cNvPicPr>
            <a:picLocks noChangeAspect="1"/>
          </p:cNvPicPr>
          <p:nvPr userDrawn="1"/>
        </p:nvPicPr>
        <p:blipFill>
          <a:blip r:embed="rId2">
            <a:alphaModFix amt="10000"/>
          </a:blip>
          <a:stretch>
            <a:fillRect/>
          </a:stretch>
        </p:blipFill>
        <p:spPr>
          <a:xfrm>
            <a:off x="0" y="0"/>
            <a:ext cx="12801600" cy="9144000"/>
          </a:xfrm>
          <a:prstGeom prst="rect">
            <a:avLst/>
          </a:prstGeom>
        </p:spPr>
      </p:pic>
      <p:sp>
        <p:nvSpPr>
          <p:cNvPr id="10" name="Rectangle 9">
            <a:extLst>
              <a:ext uri="{FF2B5EF4-FFF2-40B4-BE49-F238E27FC236}">
                <a16:creationId xmlns:a16="http://schemas.microsoft.com/office/drawing/2014/main" id="{79A0DE1E-1F44-8CB1-22C4-FDA2F9307A0A}"/>
              </a:ext>
            </a:extLst>
          </p:cNvPr>
          <p:cNvSpPr/>
          <p:nvPr userDrawn="1"/>
        </p:nvSpPr>
        <p:spPr>
          <a:xfrm>
            <a:off x="0" y="1046538"/>
            <a:ext cx="12801600" cy="740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B705F1C1-715C-EA0C-BD1E-60259B918D15}"/>
              </a:ext>
            </a:extLst>
          </p:cNvPr>
          <p:cNvSpPr>
            <a:spLocks noGrp="1"/>
          </p:cNvSpPr>
          <p:nvPr>
            <p:ph type="pic" sz="quarter" idx="10"/>
          </p:nvPr>
        </p:nvSpPr>
        <p:spPr>
          <a:xfrm>
            <a:off x="0" y="1041887"/>
            <a:ext cx="12801600" cy="7589520"/>
          </a:xfrm>
        </p:spPr>
        <p:txBody>
          <a:bodyPr/>
          <a:lstStyle>
            <a:lvl1pPr marL="0" indent="0">
              <a:buNone/>
              <a:defRPr/>
            </a:lvl1pPr>
          </a:lstStyle>
          <a:p>
            <a:endParaRPr lang="en-US" dirty="0"/>
          </a:p>
        </p:txBody>
      </p:sp>
      <p:cxnSp>
        <p:nvCxnSpPr>
          <p:cNvPr id="2" name="Straight Connector 1">
            <a:extLst>
              <a:ext uri="{FF2B5EF4-FFF2-40B4-BE49-F238E27FC236}">
                <a16:creationId xmlns:a16="http://schemas.microsoft.com/office/drawing/2014/main" id="{762BB6F1-31E6-8B63-D712-F9E64B24FE45}"/>
              </a:ext>
            </a:extLst>
          </p:cNvPr>
          <p:cNvCxnSpPr/>
          <p:nvPr userDrawn="1"/>
        </p:nvCxnSpPr>
        <p:spPr>
          <a:xfrm>
            <a:off x="0" y="1036601"/>
            <a:ext cx="12801600"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6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1B2BEF-7F3A-46C3-B81E-6CD83162AAA4}"/>
              </a:ext>
            </a:extLst>
          </p:cNvPr>
          <p:cNvPicPr>
            <a:picLocks noChangeAspect="1"/>
          </p:cNvPicPr>
          <p:nvPr userDrawn="1"/>
        </p:nvPicPr>
        <p:blipFill>
          <a:blip r:embed="rId2">
            <a:alphaModFix amt="10000"/>
          </a:blip>
          <a:stretch>
            <a:fillRect/>
          </a:stretch>
        </p:blipFill>
        <p:spPr>
          <a:xfrm>
            <a:off x="0" y="0"/>
            <a:ext cx="12801600" cy="9144000"/>
          </a:xfrm>
          <a:prstGeom prst="rect">
            <a:avLst/>
          </a:prstGeom>
        </p:spPr>
      </p:pic>
      <p:sp>
        <p:nvSpPr>
          <p:cNvPr id="10" name="Rectangle 9">
            <a:extLst>
              <a:ext uri="{FF2B5EF4-FFF2-40B4-BE49-F238E27FC236}">
                <a16:creationId xmlns:a16="http://schemas.microsoft.com/office/drawing/2014/main" id="{79A0DE1E-1F44-8CB1-22C4-FDA2F9307A0A}"/>
              </a:ext>
            </a:extLst>
          </p:cNvPr>
          <p:cNvSpPr/>
          <p:nvPr userDrawn="1"/>
        </p:nvSpPr>
        <p:spPr>
          <a:xfrm>
            <a:off x="0" y="1046538"/>
            <a:ext cx="12801600" cy="740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762BB6F1-31E6-8B63-D712-F9E64B24FE45}"/>
              </a:ext>
            </a:extLst>
          </p:cNvPr>
          <p:cNvCxnSpPr/>
          <p:nvPr userDrawn="1"/>
        </p:nvCxnSpPr>
        <p:spPr>
          <a:xfrm>
            <a:off x="0" y="1036601"/>
            <a:ext cx="12801600"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E6B2167-DAC5-EF1C-EA81-4E2B3AF12DBC}"/>
              </a:ext>
            </a:extLst>
          </p:cNvPr>
          <p:cNvSpPr>
            <a:spLocks noGrp="1"/>
          </p:cNvSpPr>
          <p:nvPr>
            <p:ph sz="quarter" idx="10"/>
          </p:nvPr>
        </p:nvSpPr>
        <p:spPr>
          <a:xfrm>
            <a:off x="0" y="1046538"/>
            <a:ext cx="12801599" cy="768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32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F15837-EC9F-D39C-0397-7FDD8775BA36}"/>
              </a:ext>
            </a:extLst>
          </p:cNvPr>
          <p:cNvPicPr>
            <a:picLocks noChangeAspect="1"/>
          </p:cNvPicPr>
          <p:nvPr userDrawn="1"/>
        </p:nvPicPr>
        <p:blipFill>
          <a:blip r:embed="rId2">
            <a:alphaModFix amt="10000"/>
          </a:blip>
          <a:stretch>
            <a:fillRect/>
          </a:stretch>
        </p:blipFill>
        <p:spPr>
          <a:xfrm>
            <a:off x="0" y="0"/>
            <a:ext cx="12801600" cy="9144000"/>
          </a:xfrm>
          <a:prstGeom prst="rect">
            <a:avLst/>
          </a:prstGeom>
        </p:spPr>
      </p:pic>
      <p:sp>
        <p:nvSpPr>
          <p:cNvPr id="10" name="Rectangle 9">
            <a:extLst>
              <a:ext uri="{FF2B5EF4-FFF2-40B4-BE49-F238E27FC236}">
                <a16:creationId xmlns:a16="http://schemas.microsoft.com/office/drawing/2014/main" id="{79A0DE1E-1F44-8CB1-22C4-FDA2F9307A0A}"/>
              </a:ext>
            </a:extLst>
          </p:cNvPr>
          <p:cNvSpPr/>
          <p:nvPr userDrawn="1"/>
        </p:nvSpPr>
        <p:spPr>
          <a:xfrm>
            <a:off x="0" y="1046538"/>
            <a:ext cx="12801600" cy="7589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5E415E0C-188D-7D61-FC3C-17F35434EAC3}"/>
              </a:ext>
            </a:extLst>
          </p:cNvPr>
          <p:cNvSpPr>
            <a:spLocks noGrp="1"/>
          </p:cNvSpPr>
          <p:nvPr>
            <p:ph type="pic" sz="quarter" idx="10"/>
          </p:nvPr>
        </p:nvSpPr>
        <p:spPr>
          <a:xfrm>
            <a:off x="496888" y="2971800"/>
            <a:ext cx="5486400" cy="3657600"/>
          </a:xfrm>
        </p:spPr>
        <p:txBody>
          <a:bodyPr/>
          <a:lstStyle/>
          <a:p>
            <a:endParaRPr lang="en-US"/>
          </a:p>
        </p:txBody>
      </p:sp>
      <p:sp>
        <p:nvSpPr>
          <p:cNvPr id="8" name="Picture Placeholder 7">
            <a:extLst>
              <a:ext uri="{FF2B5EF4-FFF2-40B4-BE49-F238E27FC236}">
                <a16:creationId xmlns:a16="http://schemas.microsoft.com/office/drawing/2014/main" id="{5DE84B8D-2FA3-6A73-B2A4-6B7A14A6FFBA}"/>
              </a:ext>
            </a:extLst>
          </p:cNvPr>
          <p:cNvSpPr>
            <a:spLocks noGrp="1"/>
          </p:cNvSpPr>
          <p:nvPr>
            <p:ph type="pic" sz="quarter" idx="11"/>
          </p:nvPr>
        </p:nvSpPr>
        <p:spPr>
          <a:xfrm>
            <a:off x="6794501" y="2996406"/>
            <a:ext cx="5486400" cy="3657600"/>
          </a:xfrm>
        </p:spPr>
        <p:txBody>
          <a:bodyPr/>
          <a:lstStyle/>
          <a:p>
            <a:endParaRPr lang="en-US" dirty="0"/>
          </a:p>
        </p:txBody>
      </p:sp>
      <p:cxnSp>
        <p:nvCxnSpPr>
          <p:cNvPr id="12" name="Straight Connector 11">
            <a:extLst>
              <a:ext uri="{FF2B5EF4-FFF2-40B4-BE49-F238E27FC236}">
                <a16:creationId xmlns:a16="http://schemas.microsoft.com/office/drawing/2014/main" id="{2DDF9947-1E81-367C-35EA-08C45391EF2A}"/>
              </a:ext>
            </a:extLst>
          </p:cNvPr>
          <p:cNvCxnSpPr/>
          <p:nvPr userDrawn="1"/>
        </p:nvCxnSpPr>
        <p:spPr>
          <a:xfrm>
            <a:off x="0" y="1036601"/>
            <a:ext cx="12801600"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4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466115-90E9-82A7-B6BE-CAC76ECAF434}"/>
              </a:ext>
            </a:extLst>
          </p:cNvPr>
          <p:cNvPicPr>
            <a:picLocks noChangeAspect="1"/>
          </p:cNvPicPr>
          <p:nvPr userDrawn="1"/>
        </p:nvPicPr>
        <p:blipFill>
          <a:blip r:embed="rId2">
            <a:alphaModFix amt="10000"/>
          </a:blip>
          <a:stretch>
            <a:fillRect/>
          </a:stretch>
        </p:blipFill>
        <p:spPr>
          <a:xfrm>
            <a:off x="0" y="0"/>
            <a:ext cx="12801600" cy="9144000"/>
          </a:xfrm>
          <a:prstGeom prst="rect">
            <a:avLst/>
          </a:prstGeom>
        </p:spPr>
      </p:pic>
      <p:sp>
        <p:nvSpPr>
          <p:cNvPr id="9" name="Rectangle 8">
            <a:extLst>
              <a:ext uri="{FF2B5EF4-FFF2-40B4-BE49-F238E27FC236}">
                <a16:creationId xmlns:a16="http://schemas.microsoft.com/office/drawing/2014/main" id="{330E4AB5-DB4C-7189-56ED-FF597044361E}"/>
              </a:ext>
            </a:extLst>
          </p:cNvPr>
          <p:cNvSpPr/>
          <p:nvPr userDrawn="1"/>
        </p:nvSpPr>
        <p:spPr>
          <a:xfrm>
            <a:off x="0" y="993683"/>
            <a:ext cx="12801596" cy="768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9A0DE1E-1F44-8CB1-22C4-FDA2F9307A0A}"/>
              </a:ext>
            </a:extLst>
          </p:cNvPr>
          <p:cNvSpPr/>
          <p:nvPr userDrawn="1"/>
        </p:nvSpPr>
        <p:spPr>
          <a:xfrm>
            <a:off x="0" y="1046538"/>
            <a:ext cx="12801600" cy="7589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5E415E0C-188D-7D61-FC3C-17F35434EAC3}"/>
              </a:ext>
            </a:extLst>
          </p:cNvPr>
          <p:cNvSpPr>
            <a:spLocks noGrp="1"/>
          </p:cNvSpPr>
          <p:nvPr>
            <p:ph type="pic" sz="quarter" idx="10"/>
          </p:nvPr>
        </p:nvSpPr>
        <p:spPr>
          <a:xfrm>
            <a:off x="478414" y="1438987"/>
            <a:ext cx="5486400" cy="3200400"/>
          </a:xfrm>
        </p:spPr>
        <p:txBody>
          <a:bodyPr/>
          <a:lstStyle/>
          <a:p>
            <a:endParaRPr lang="en-US"/>
          </a:p>
        </p:txBody>
      </p:sp>
      <p:sp>
        <p:nvSpPr>
          <p:cNvPr id="8" name="Picture Placeholder 7">
            <a:extLst>
              <a:ext uri="{FF2B5EF4-FFF2-40B4-BE49-F238E27FC236}">
                <a16:creationId xmlns:a16="http://schemas.microsoft.com/office/drawing/2014/main" id="{5DE84B8D-2FA3-6A73-B2A4-6B7A14A6FFBA}"/>
              </a:ext>
            </a:extLst>
          </p:cNvPr>
          <p:cNvSpPr>
            <a:spLocks noGrp="1"/>
          </p:cNvSpPr>
          <p:nvPr>
            <p:ph type="pic" sz="quarter" idx="11"/>
          </p:nvPr>
        </p:nvSpPr>
        <p:spPr>
          <a:xfrm>
            <a:off x="6794503" y="1438987"/>
            <a:ext cx="5486400" cy="3200400"/>
          </a:xfrm>
        </p:spPr>
        <p:txBody>
          <a:bodyPr/>
          <a:lstStyle/>
          <a:p>
            <a:endParaRPr lang="en-US" dirty="0"/>
          </a:p>
        </p:txBody>
      </p:sp>
      <p:sp>
        <p:nvSpPr>
          <p:cNvPr id="4" name="Picture Placeholder 3">
            <a:extLst>
              <a:ext uri="{FF2B5EF4-FFF2-40B4-BE49-F238E27FC236}">
                <a16:creationId xmlns:a16="http://schemas.microsoft.com/office/drawing/2014/main" id="{35926D4E-68F4-7BC1-B77D-72838A0C41B2}"/>
              </a:ext>
            </a:extLst>
          </p:cNvPr>
          <p:cNvSpPr>
            <a:spLocks noGrp="1"/>
          </p:cNvSpPr>
          <p:nvPr>
            <p:ph type="pic" sz="quarter" idx="12"/>
          </p:nvPr>
        </p:nvSpPr>
        <p:spPr>
          <a:xfrm>
            <a:off x="477837" y="5188417"/>
            <a:ext cx="5486400" cy="3200400"/>
          </a:xfrm>
        </p:spPr>
        <p:txBody>
          <a:bodyPr/>
          <a:lstStyle/>
          <a:p>
            <a:endParaRPr lang="en-US"/>
          </a:p>
        </p:txBody>
      </p:sp>
      <p:sp>
        <p:nvSpPr>
          <p:cNvPr id="7" name="Picture Placeholder 6">
            <a:extLst>
              <a:ext uri="{FF2B5EF4-FFF2-40B4-BE49-F238E27FC236}">
                <a16:creationId xmlns:a16="http://schemas.microsoft.com/office/drawing/2014/main" id="{31F2FB11-F13D-FE13-85BA-A6277835EEB8}"/>
              </a:ext>
            </a:extLst>
          </p:cNvPr>
          <p:cNvSpPr>
            <a:spLocks noGrp="1"/>
          </p:cNvSpPr>
          <p:nvPr>
            <p:ph type="pic" sz="quarter" idx="13"/>
          </p:nvPr>
        </p:nvSpPr>
        <p:spPr>
          <a:xfrm>
            <a:off x="6794500" y="5188417"/>
            <a:ext cx="5486400" cy="3200400"/>
          </a:xfrm>
        </p:spPr>
        <p:txBody>
          <a:bodyPr/>
          <a:lstStyle/>
          <a:p>
            <a:endParaRPr lang="en-US"/>
          </a:p>
        </p:txBody>
      </p:sp>
      <p:cxnSp>
        <p:nvCxnSpPr>
          <p:cNvPr id="12" name="Straight Connector 11">
            <a:extLst>
              <a:ext uri="{FF2B5EF4-FFF2-40B4-BE49-F238E27FC236}">
                <a16:creationId xmlns:a16="http://schemas.microsoft.com/office/drawing/2014/main" id="{240E2105-EA1F-81CA-5C32-C0380D130A26}"/>
              </a:ext>
            </a:extLst>
          </p:cNvPr>
          <p:cNvCxnSpPr/>
          <p:nvPr userDrawn="1"/>
        </p:nvCxnSpPr>
        <p:spPr>
          <a:xfrm>
            <a:off x="0" y="1036601"/>
            <a:ext cx="12801600"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18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80110" y="2434167"/>
            <a:ext cx="5440680" cy="5801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80810" y="2434167"/>
            <a:ext cx="5440680" cy="5801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Rochester Hills | Michigan</a:t>
            </a:r>
          </a:p>
        </p:txBody>
      </p:sp>
      <p:sp>
        <p:nvSpPr>
          <p:cNvPr id="7" name="Slide Number Placeholder 6"/>
          <p:cNvSpPr>
            <a:spLocks noGrp="1"/>
          </p:cNvSpPr>
          <p:nvPr>
            <p:ph type="sldNum" sz="quarter" idx="12"/>
          </p:nvPr>
        </p:nvSpPr>
        <p:spPr/>
        <p:txBody>
          <a:bodyPr/>
          <a:lstStyle/>
          <a:p>
            <a:fld id="{BE1930EB-4338-41FF-8489-1BD261F9C424}" type="slidenum">
              <a:rPr lang="en-US" smtClean="0"/>
              <a:t>‹#›</a:t>
            </a:fld>
            <a:endParaRPr lang="en-US"/>
          </a:p>
        </p:txBody>
      </p:sp>
    </p:spTree>
    <p:extLst>
      <p:ext uri="{BB962C8B-B14F-4D97-AF65-F5344CB8AC3E}">
        <p14:creationId xmlns:p14="http://schemas.microsoft.com/office/powerpoint/2010/main" val="1044097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C4A23-FE59-C6B5-5489-ADCC474451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85CCF-92AF-1493-951E-49091E7BC06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AE11A4-E820-68E0-E79E-C8FC3659B097}"/>
              </a:ext>
            </a:extLst>
          </p:cNvPr>
          <p:cNvSpPr>
            <a:spLocks noGrp="1"/>
          </p:cNvSpPr>
          <p:nvPr>
            <p:ph type="ftr" sz="quarter" idx="11"/>
          </p:nvPr>
        </p:nvSpPr>
        <p:spPr/>
        <p:txBody>
          <a:bodyPr/>
          <a:lstStyle/>
          <a:p>
            <a:r>
              <a:rPr lang="en-US"/>
              <a:t>Rochester Hills | Michigan</a:t>
            </a:r>
          </a:p>
        </p:txBody>
      </p:sp>
      <p:sp>
        <p:nvSpPr>
          <p:cNvPr id="5" name="Slide Number Placeholder 4">
            <a:extLst>
              <a:ext uri="{FF2B5EF4-FFF2-40B4-BE49-F238E27FC236}">
                <a16:creationId xmlns:a16="http://schemas.microsoft.com/office/drawing/2014/main" id="{D8156D4C-09A7-E62F-7CB1-F89F48FD4833}"/>
              </a:ext>
            </a:extLst>
          </p:cNvPr>
          <p:cNvSpPr>
            <a:spLocks noGrp="1"/>
          </p:cNvSpPr>
          <p:nvPr>
            <p:ph type="sldNum" sz="quarter" idx="12"/>
          </p:nvPr>
        </p:nvSpPr>
        <p:spPr/>
        <p:txBody>
          <a:bodyPr/>
          <a:lstStyle/>
          <a:p>
            <a:fld id="{BE1930EB-4338-41FF-8489-1BD261F9C424}" type="slidenum">
              <a:rPr lang="en-US" smtClean="0"/>
              <a:t>‹#›</a:t>
            </a:fld>
            <a:endParaRPr lang="en-US"/>
          </a:p>
        </p:txBody>
      </p:sp>
    </p:spTree>
    <p:extLst>
      <p:ext uri="{BB962C8B-B14F-4D97-AF65-F5344CB8AC3E}">
        <p14:creationId xmlns:p14="http://schemas.microsoft.com/office/powerpoint/2010/main" val="311393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486836"/>
            <a:ext cx="1104138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434167"/>
            <a:ext cx="1104138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475136"/>
            <a:ext cx="2880360" cy="48683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240530" y="8475136"/>
            <a:ext cx="432054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Rochester Hills | Michigan</a:t>
            </a:r>
          </a:p>
        </p:txBody>
      </p:sp>
      <p:sp>
        <p:nvSpPr>
          <p:cNvPr id="6" name="Slide Number Placeholder 5"/>
          <p:cNvSpPr>
            <a:spLocks noGrp="1"/>
          </p:cNvSpPr>
          <p:nvPr>
            <p:ph type="sldNum" sz="quarter" idx="4"/>
          </p:nvPr>
        </p:nvSpPr>
        <p:spPr>
          <a:xfrm>
            <a:off x="9041130" y="8475136"/>
            <a:ext cx="288036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E1930EB-4338-41FF-8489-1BD261F9C424}" type="slidenum">
              <a:rPr lang="en-US" smtClean="0"/>
              <a:t>‹#›</a:t>
            </a:fld>
            <a:endParaRPr lang="en-US"/>
          </a:p>
        </p:txBody>
      </p:sp>
    </p:spTree>
    <p:extLst>
      <p:ext uri="{BB962C8B-B14F-4D97-AF65-F5344CB8AC3E}">
        <p14:creationId xmlns:p14="http://schemas.microsoft.com/office/powerpoint/2010/main" val="743138596"/>
      </p:ext>
    </p:extLst>
  </p:cSld>
  <p:clrMap bg1="lt1" tx1="dk1" bg2="lt2" tx2="dk2" accent1="accent1" accent2="accent2" accent3="accent3" accent4="accent4" accent5="accent5" accent6="accent6" hlink="hlink" folHlink="folHlink"/>
  <p:sldLayoutIdLst>
    <p:sldLayoutId id="2147483716" r:id="rId1"/>
    <p:sldLayoutId id="2147483726" r:id="rId2"/>
    <p:sldLayoutId id="2147483727" r:id="rId3"/>
    <p:sldLayoutId id="2147483724" r:id="rId4"/>
    <p:sldLayoutId id="2147483725" r:id="rId5"/>
    <p:sldLayoutId id="2147483713" r:id="rId6"/>
    <p:sldLayoutId id="2147483723" r:id="rId7"/>
  </p:sldLayoutIdLst>
  <p:hf sldNum="0"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jpe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4.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 Id="rId27"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8" Type="http://schemas.openxmlformats.org/officeDocument/2006/relationships/image" Target="cid:DC122175-D4E2-44CA-90AD-013E474C123C-L0-001" TargetMode="External"/><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hyperlink" Target="http://www.cmprealestategroup.com/" TargetMode="External"/><Relationship Id="rId12"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mailto:info@cmprealestaetgroup.com?subject=CMP%20Real%20Estate%20Group" TargetMode="External"/><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F7B5D-06C8-E054-6002-D5D18AB77346}"/>
              </a:ext>
            </a:extLst>
          </p:cNvPr>
          <p:cNvSpPr txBox="1">
            <a:spLocks noGrp="1" noRot="1" noMove="1" noResize="1" noEditPoints="1" noAdjustHandles="1" noChangeArrowheads="1" noChangeShapeType="1"/>
          </p:cNvSpPr>
          <p:nvPr/>
        </p:nvSpPr>
        <p:spPr>
          <a:xfrm>
            <a:off x="6123008" y="55945"/>
            <a:ext cx="6670663" cy="789960"/>
          </a:xfrm>
          <a:prstGeom prst="rect">
            <a:avLst/>
          </a:prstGeom>
          <a:noFill/>
        </p:spPr>
        <p:txBody>
          <a:bodyPr wrap="square">
            <a:spAutoFit/>
          </a:bodyPr>
          <a:lstStyle/>
          <a:p>
            <a:r>
              <a:rPr lang="en-US" sz="2400" b="1" cap="all" dirty="0">
                <a:solidFill>
                  <a:srgbClr val="FF0000"/>
                </a:solidFill>
              </a:rPr>
              <a:t>FOR LEASE</a:t>
            </a:r>
          </a:p>
          <a:p>
            <a:pPr>
              <a:spcBef>
                <a:spcPts val="400"/>
              </a:spcBef>
            </a:pPr>
            <a:r>
              <a:rPr lang="en-US" b="1" cap="all" dirty="0"/>
              <a:t>Rochester &amp; Auburn shoppe’s | Rochester hills, MICHIGAN</a:t>
            </a:r>
          </a:p>
        </p:txBody>
      </p:sp>
      <p:sp>
        <p:nvSpPr>
          <p:cNvPr id="4" name="TextBox 3">
            <a:extLst>
              <a:ext uri="{FF2B5EF4-FFF2-40B4-BE49-F238E27FC236}">
                <a16:creationId xmlns:a16="http://schemas.microsoft.com/office/drawing/2014/main" id="{4B3E1294-92E7-A66B-7425-C6831013E1B2}"/>
              </a:ext>
            </a:extLst>
          </p:cNvPr>
          <p:cNvSpPr txBox="1">
            <a:spLocks noGrp="1" noRot="1" noMove="1" noResize="1" noEditPoints="1" noAdjustHandles="1" noChangeArrowheads="1" noChangeShapeType="1"/>
          </p:cNvSpPr>
          <p:nvPr/>
        </p:nvSpPr>
        <p:spPr>
          <a:xfrm>
            <a:off x="35413" y="8307405"/>
            <a:ext cx="2560320" cy="743793"/>
          </a:xfrm>
          <a:prstGeom prst="rect">
            <a:avLst/>
          </a:prstGeom>
          <a:noFill/>
          <a:ln>
            <a:noFill/>
          </a:ln>
        </p:spPr>
        <p:txBody>
          <a:bodyPr wrap="square" rtlCol="0" anchor="ctr">
            <a:spAutoFit/>
          </a:bodyPr>
          <a:lstStyle/>
          <a:p>
            <a:r>
              <a:rPr lang="en-US" sz="1300" b="1" dirty="0"/>
              <a:t>ANTHONY SESI</a:t>
            </a:r>
          </a:p>
          <a:p>
            <a:r>
              <a:rPr lang="en-US" sz="1300" dirty="0"/>
              <a:t>SENIOR ASSOCIATE</a:t>
            </a:r>
          </a:p>
          <a:p>
            <a:pPr>
              <a:spcBef>
                <a:spcPts val="400"/>
              </a:spcBef>
            </a:pPr>
            <a:r>
              <a:rPr lang="en-US" sz="1200" dirty="0">
                <a:solidFill>
                  <a:srgbClr val="0000FF"/>
                </a:solidFill>
              </a:rPr>
              <a:t>asesi@cmprealestategroup.com</a:t>
            </a:r>
          </a:p>
        </p:txBody>
      </p:sp>
      <p:sp>
        <p:nvSpPr>
          <p:cNvPr id="5" name="TextBox 4">
            <a:extLst>
              <a:ext uri="{FF2B5EF4-FFF2-40B4-BE49-F238E27FC236}">
                <a16:creationId xmlns:a16="http://schemas.microsoft.com/office/drawing/2014/main" id="{D185AC4E-D562-C273-8F85-A97E07FEF39D}"/>
              </a:ext>
            </a:extLst>
          </p:cNvPr>
          <p:cNvSpPr txBox="1">
            <a:spLocks noGrp="1" noRot="1" noMove="1" noResize="1" noEditPoints="1" noAdjustHandles="1" noChangeArrowheads="1" noChangeShapeType="1"/>
          </p:cNvSpPr>
          <p:nvPr/>
        </p:nvSpPr>
        <p:spPr>
          <a:xfrm>
            <a:off x="2645586" y="8302917"/>
            <a:ext cx="2560320" cy="743793"/>
          </a:xfrm>
          <a:prstGeom prst="rect">
            <a:avLst/>
          </a:prstGeom>
          <a:noFill/>
          <a:ln>
            <a:noFill/>
          </a:ln>
        </p:spPr>
        <p:txBody>
          <a:bodyPr wrap="square" rtlCol="0" anchor="ctr">
            <a:spAutoFit/>
          </a:bodyPr>
          <a:lstStyle/>
          <a:p>
            <a:r>
              <a:rPr lang="en-US" sz="1300" b="1" dirty="0"/>
              <a:t>CHRIS JONNA</a:t>
            </a:r>
          </a:p>
          <a:p>
            <a:r>
              <a:rPr lang="en-US" sz="1300" dirty="0"/>
              <a:t>PRESIDENT</a:t>
            </a:r>
          </a:p>
          <a:p>
            <a:pPr>
              <a:spcBef>
                <a:spcPts val="400"/>
              </a:spcBef>
            </a:pPr>
            <a:r>
              <a:rPr lang="en-US" sz="1200" dirty="0">
                <a:solidFill>
                  <a:srgbClr val="0000FF"/>
                </a:solidFill>
              </a:rPr>
              <a:t>cjonna@cmprealestategroup.com</a:t>
            </a:r>
          </a:p>
        </p:txBody>
      </p:sp>
      <p:pic>
        <p:nvPicPr>
          <p:cNvPr id="8" name="Picture 7">
            <a:extLst>
              <a:ext uri="{FF2B5EF4-FFF2-40B4-BE49-F238E27FC236}">
                <a16:creationId xmlns:a16="http://schemas.microsoft.com/office/drawing/2014/main" id="{400C70F1-297B-EA4C-A1D0-1ED17ABBA8CC}"/>
              </a:ext>
            </a:extLst>
          </p:cNvPr>
          <p:cNvPicPr>
            <a:picLocks noChangeAspect="1"/>
          </p:cNvPicPr>
          <p:nvPr/>
        </p:nvPicPr>
        <p:blipFill>
          <a:blip r:embed="rId2"/>
          <a:stretch>
            <a:fillRect/>
          </a:stretch>
        </p:blipFill>
        <p:spPr>
          <a:xfrm>
            <a:off x="0" y="929537"/>
            <a:ext cx="12793671" cy="7345573"/>
          </a:xfrm>
          <a:prstGeom prst="rect">
            <a:avLst/>
          </a:prstGeom>
        </p:spPr>
      </p:pic>
    </p:spTree>
    <p:extLst>
      <p:ext uri="{BB962C8B-B14F-4D97-AF65-F5344CB8AC3E}">
        <p14:creationId xmlns:p14="http://schemas.microsoft.com/office/powerpoint/2010/main" val="276827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E3CA351-4E50-3484-565D-FB4CDBB34DD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956717" y="266227"/>
            <a:ext cx="3657600" cy="504148"/>
          </a:xfrm>
          <a:prstGeom prst="rect">
            <a:avLst/>
          </a:prstGeom>
        </p:spPr>
      </p:pic>
      <p:sp>
        <p:nvSpPr>
          <p:cNvPr id="4" name="TextBox 3">
            <a:extLst>
              <a:ext uri="{FF2B5EF4-FFF2-40B4-BE49-F238E27FC236}">
                <a16:creationId xmlns:a16="http://schemas.microsoft.com/office/drawing/2014/main" id="{3B3E99F3-9D84-96C9-7247-82C65CA119F7}"/>
              </a:ext>
            </a:extLst>
          </p:cNvPr>
          <p:cNvSpPr txBox="1">
            <a:spLocks noGrp="1" noRot="1" noMove="1" noResize="1" noEditPoints="1" noAdjustHandles="1" noChangeArrowheads="1" noChangeShapeType="1"/>
          </p:cNvSpPr>
          <p:nvPr/>
        </p:nvSpPr>
        <p:spPr>
          <a:xfrm>
            <a:off x="331156" y="164237"/>
            <a:ext cx="5021735" cy="691699"/>
          </a:xfrm>
          <a:prstGeom prst="rect">
            <a:avLst/>
          </a:prstGeom>
          <a:noFill/>
        </p:spPr>
        <p:txBody>
          <a:bodyPr wrap="square">
            <a:spAutoFit/>
          </a:bodyPr>
          <a:lstStyle/>
          <a:p>
            <a:r>
              <a:rPr lang="en-US" sz="2000" cap="all" dirty="0">
                <a:solidFill>
                  <a:srgbClr val="0000FF"/>
                </a:solidFill>
              </a:rPr>
              <a:t>Rochester &amp; auburn shoppe’s</a:t>
            </a:r>
          </a:p>
          <a:p>
            <a:pPr>
              <a:spcBef>
                <a:spcPts val="303"/>
              </a:spcBef>
            </a:pPr>
            <a:r>
              <a:rPr lang="en-US" sz="1600" cap="all" dirty="0"/>
              <a:t>Property summary</a:t>
            </a:r>
          </a:p>
        </p:txBody>
      </p:sp>
      <p:pic>
        <p:nvPicPr>
          <p:cNvPr id="5" name="Picture 4">
            <a:extLst>
              <a:ext uri="{FF2B5EF4-FFF2-40B4-BE49-F238E27FC236}">
                <a16:creationId xmlns:a16="http://schemas.microsoft.com/office/drawing/2014/main" id="{24F5BD20-78C8-7B30-D727-9C799257EAD4}"/>
              </a:ext>
            </a:extLst>
          </p:cNvPr>
          <p:cNvPicPr>
            <a:picLocks noGrp="1" noRot="1" noChangeAspect="1" noMove="1" noResize="1" noEditPoints="1" noAdjustHandles="1" noChangeArrowheads="1" noChangeShapeType="1" noCrop="1"/>
          </p:cNvPicPr>
          <p:nvPr/>
        </p:nvPicPr>
        <p:blipFill rotWithShape="1">
          <a:blip r:embed="rId3"/>
          <a:srcRect r="90314"/>
          <a:stretch/>
        </p:blipFill>
        <p:spPr>
          <a:xfrm>
            <a:off x="12113677" y="8747538"/>
            <a:ext cx="202719" cy="312383"/>
          </a:xfrm>
          <a:prstGeom prst="rect">
            <a:avLst/>
          </a:prstGeom>
        </p:spPr>
      </p:pic>
      <p:sp>
        <p:nvSpPr>
          <p:cNvPr id="6" name="TextBox 5">
            <a:extLst>
              <a:ext uri="{FF2B5EF4-FFF2-40B4-BE49-F238E27FC236}">
                <a16:creationId xmlns:a16="http://schemas.microsoft.com/office/drawing/2014/main" id="{BEBB36BC-3690-3023-9AFA-323A013FC64A}"/>
              </a:ext>
            </a:extLst>
          </p:cNvPr>
          <p:cNvSpPr txBox="1">
            <a:spLocks noGrp="1" noRot="1" noMove="1" noResize="1" noEditPoints="1" noAdjustHandles="1" noChangeArrowheads="1" noChangeShapeType="1"/>
          </p:cNvSpPr>
          <p:nvPr/>
        </p:nvSpPr>
        <p:spPr>
          <a:xfrm>
            <a:off x="79283" y="8760266"/>
            <a:ext cx="2140648" cy="276999"/>
          </a:xfrm>
          <a:prstGeom prst="rect">
            <a:avLst/>
          </a:prstGeom>
          <a:noFill/>
        </p:spPr>
        <p:txBody>
          <a:bodyPr wrap="square" rtlCol="0">
            <a:spAutoFit/>
          </a:bodyPr>
          <a:lstStyle/>
          <a:p>
            <a:pPr algn="ctr"/>
            <a:r>
              <a:rPr lang="en-US" sz="1200" cap="all" dirty="0">
                <a:solidFill>
                  <a:srgbClr val="0000FF"/>
                </a:solidFill>
              </a:rPr>
              <a:t>cmprealestategroup.com</a:t>
            </a:r>
          </a:p>
        </p:txBody>
      </p:sp>
      <p:sp>
        <p:nvSpPr>
          <p:cNvPr id="7" name="Slide Number Placeholder 20">
            <a:extLst>
              <a:ext uri="{FF2B5EF4-FFF2-40B4-BE49-F238E27FC236}">
                <a16:creationId xmlns:a16="http://schemas.microsoft.com/office/drawing/2014/main" id="{CA8DDA8A-3FCA-8874-36BF-E50A8D026634}"/>
              </a:ext>
            </a:extLst>
          </p:cNvPr>
          <p:cNvSpPr txBox="1">
            <a:spLocks noGrp="1" noRot="1" noMove="1" noResize="1" noEditPoints="1" noAdjustHandles="1" noChangeArrowheads="1" noChangeShapeType="1"/>
          </p:cNvSpPr>
          <p:nvPr/>
        </p:nvSpPr>
        <p:spPr>
          <a:xfrm>
            <a:off x="12316396" y="8753902"/>
            <a:ext cx="485203" cy="386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E1930EB-4338-41FF-8489-1BD261F9C424}" type="slidenum">
              <a:rPr lang="en-US" sz="1600" b="1" smtClean="0">
                <a:solidFill>
                  <a:schemeClr val="accent3">
                    <a:lumMod val="75000"/>
                  </a:schemeClr>
                </a:solidFill>
              </a:rPr>
              <a:pPr algn="ctr"/>
              <a:t>2</a:t>
            </a:fld>
            <a:endParaRPr lang="en-US" sz="1600" b="1" dirty="0">
              <a:solidFill>
                <a:schemeClr val="accent3">
                  <a:lumMod val="75000"/>
                </a:schemeClr>
              </a:solidFill>
            </a:endParaRPr>
          </a:p>
        </p:txBody>
      </p:sp>
      <p:cxnSp>
        <p:nvCxnSpPr>
          <p:cNvPr id="8" name="Straight Connector 7">
            <a:extLst>
              <a:ext uri="{FF2B5EF4-FFF2-40B4-BE49-F238E27FC236}">
                <a16:creationId xmlns:a16="http://schemas.microsoft.com/office/drawing/2014/main" id="{DA0CCF93-9F38-89E1-828A-3F122000A71B}"/>
              </a:ext>
            </a:extLst>
          </p:cNvPr>
          <p:cNvCxnSpPr>
            <a:cxnSpLocks noGrp="1" noRot="1" noMove="1" noResize="1" noEditPoints="1" noAdjustHandles="1" noChangeArrowheads="1" noChangeShapeType="1"/>
          </p:cNvCxnSpPr>
          <p:nvPr/>
        </p:nvCxnSpPr>
        <p:spPr>
          <a:xfrm flipV="1">
            <a:off x="118303" y="289701"/>
            <a:ext cx="0" cy="4572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DF25EE6-CFF7-F435-2A9C-6439A523AD4B}"/>
              </a:ext>
            </a:extLst>
          </p:cNvPr>
          <p:cNvSpPr>
            <a:spLocks noGrp="1" noRot="1" noMove="1" noResize="1" noEditPoints="1" noAdjustHandles="1" noChangeArrowheads="1" noChangeShapeType="1"/>
          </p:cNvSpPr>
          <p:nvPr/>
        </p:nvSpPr>
        <p:spPr>
          <a:xfrm>
            <a:off x="0" y="1052939"/>
            <a:ext cx="12801598" cy="7589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Table 13">
            <a:extLst>
              <a:ext uri="{FF2B5EF4-FFF2-40B4-BE49-F238E27FC236}">
                <a16:creationId xmlns:a16="http://schemas.microsoft.com/office/drawing/2014/main" id="{A649CCD6-E975-4146-6C14-4B48EC4C40E7}"/>
              </a:ext>
            </a:extLst>
          </p:cNvPr>
          <p:cNvGraphicFramePr>
            <a:graphicFrameLocks/>
          </p:cNvGraphicFramePr>
          <p:nvPr>
            <p:extLst>
              <p:ext uri="{D42A27DB-BD31-4B8C-83A1-F6EECF244321}">
                <p14:modId xmlns:p14="http://schemas.microsoft.com/office/powerpoint/2010/main" val="2022128585"/>
              </p:ext>
            </p:extLst>
          </p:nvPr>
        </p:nvGraphicFramePr>
        <p:xfrm>
          <a:off x="6595786" y="1079378"/>
          <a:ext cx="5943600" cy="457200"/>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956390155"/>
                    </a:ext>
                  </a:extLst>
                </a:gridCol>
              </a:tblGrid>
              <a:tr h="457200">
                <a:tc>
                  <a:txBody>
                    <a:bodyPr/>
                    <a:lstStyle/>
                    <a:p>
                      <a:r>
                        <a:rPr lang="en-US" sz="1600" b="1" cap="all" baseline="0" dirty="0">
                          <a:solidFill>
                            <a:schemeClr val="tx1"/>
                          </a:solidFill>
                        </a:rPr>
                        <a:t>Join</a:t>
                      </a:r>
                    </a:p>
                  </a:txBody>
                  <a:tcPr marL="92891" marR="92891" marT="46446" marB="46446"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bl>
          </a:graphicData>
        </a:graphic>
      </p:graphicFrame>
      <p:graphicFrame>
        <p:nvGraphicFramePr>
          <p:cNvPr id="15" name="Table 14">
            <a:extLst>
              <a:ext uri="{FF2B5EF4-FFF2-40B4-BE49-F238E27FC236}">
                <a16:creationId xmlns:a16="http://schemas.microsoft.com/office/drawing/2014/main" id="{D6CC74EB-CE77-E264-D1BC-325949F25FE7}"/>
              </a:ext>
            </a:extLst>
          </p:cNvPr>
          <p:cNvGraphicFramePr>
            <a:graphicFrameLocks noGrp="1" noDrilldown="1" noMove="1" noResize="1"/>
          </p:cNvGraphicFramePr>
          <p:nvPr>
            <p:extLst>
              <p:ext uri="{D42A27DB-BD31-4B8C-83A1-F6EECF244321}">
                <p14:modId xmlns:p14="http://schemas.microsoft.com/office/powerpoint/2010/main" val="2051522409"/>
              </p:ext>
            </p:extLst>
          </p:nvPr>
        </p:nvGraphicFramePr>
        <p:xfrm>
          <a:off x="6595786" y="2905505"/>
          <a:ext cx="5943600" cy="457200"/>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956390155"/>
                    </a:ext>
                  </a:extLst>
                </a:gridCol>
              </a:tblGrid>
              <a:tr h="457200">
                <a:tc>
                  <a:txBody>
                    <a:bodyPr/>
                    <a:lstStyle/>
                    <a:p>
                      <a:r>
                        <a:rPr lang="en-US" sz="1600" b="1" cap="all" baseline="0" dirty="0">
                          <a:solidFill>
                            <a:schemeClr val="tx1"/>
                          </a:solidFill>
                        </a:rPr>
                        <a:t>Area tenants &amp; employers</a:t>
                      </a:r>
                    </a:p>
                  </a:txBody>
                  <a:tcPr marL="92891" marR="92891" marT="46446" marB="46446"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bl>
          </a:graphicData>
        </a:graphic>
      </p:graphicFrame>
      <p:graphicFrame>
        <p:nvGraphicFramePr>
          <p:cNvPr id="17" name="Table 16">
            <a:extLst>
              <a:ext uri="{FF2B5EF4-FFF2-40B4-BE49-F238E27FC236}">
                <a16:creationId xmlns:a16="http://schemas.microsoft.com/office/drawing/2014/main" id="{F7831950-ABD8-C914-940E-B668F822AC05}"/>
              </a:ext>
            </a:extLst>
          </p:cNvPr>
          <p:cNvGraphicFramePr>
            <a:graphicFrameLocks/>
          </p:cNvGraphicFramePr>
          <p:nvPr>
            <p:extLst>
              <p:ext uri="{D42A27DB-BD31-4B8C-83A1-F6EECF244321}">
                <p14:modId xmlns:p14="http://schemas.microsoft.com/office/powerpoint/2010/main" val="1362428037"/>
              </p:ext>
            </p:extLst>
          </p:nvPr>
        </p:nvGraphicFramePr>
        <p:xfrm>
          <a:off x="6641202" y="5351777"/>
          <a:ext cx="5943600" cy="2558160"/>
        </p:xfrm>
        <a:graphic>
          <a:graphicData uri="http://schemas.openxmlformats.org/drawingml/2006/table">
            <a:tbl>
              <a:tblPr firstRow="1" bandRow="1">
                <a:tableStyleId>{5C22544A-7EE6-4342-B048-85BDC9FD1C3A}</a:tableStyleId>
              </a:tblPr>
              <a:tblGrid>
                <a:gridCol w="274320">
                  <a:extLst>
                    <a:ext uri="{9D8B030D-6E8A-4147-A177-3AD203B41FA5}">
                      <a16:colId xmlns:a16="http://schemas.microsoft.com/office/drawing/2014/main" val="956390155"/>
                    </a:ext>
                  </a:extLst>
                </a:gridCol>
                <a:gridCol w="5669280">
                  <a:extLst>
                    <a:ext uri="{9D8B030D-6E8A-4147-A177-3AD203B41FA5}">
                      <a16:colId xmlns:a16="http://schemas.microsoft.com/office/drawing/2014/main" val="1552302901"/>
                    </a:ext>
                  </a:extLst>
                </a:gridCol>
              </a:tblGrid>
              <a:tr h="457200">
                <a:tc gridSpan="2">
                  <a:txBody>
                    <a:bodyPr/>
                    <a:lstStyle/>
                    <a:p>
                      <a:r>
                        <a:rPr lang="en-US" sz="1600" b="1" cap="all" baseline="0" dirty="0">
                          <a:solidFill>
                            <a:schemeClr val="tx1"/>
                          </a:solidFill>
                        </a:rPr>
                        <a:t>PROPERTY highlights</a:t>
                      </a:r>
                    </a:p>
                  </a:txBody>
                  <a:tcPr marL="92891" marR="92891" marT="46446" marB="46446"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48369067"/>
                  </a:ext>
                </a:extLst>
              </a:tr>
              <a:tr h="457200">
                <a:tc>
                  <a:txBody>
                    <a:bodyPr/>
                    <a:lstStyle/>
                    <a:p>
                      <a:r>
                        <a:rPr lang="en-US" sz="1400" b="0" dirty="0">
                          <a:solidFill>
                            <a:schemeClr val="tx1"/>
                          </a:solidFill>
                        </a:rPr>
                        <a:t>-</a:t>
                      </a:r>
                    </a:p>
                  </a:txBody>
                  <a:tcPr marL="98517" marR="98517" marT="49260" marB="4926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Join Starbucks, Qdoba, Xfinity, Mod Pizza and Vision Works located at Rochester and Auburn Roads.</a:t>
                      </a:r>
                    </a:p>
                  </a:txBody>
                  <a:tcPr marL="98517" marR="98517" marT="49260" marB="4926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653444"/>
                  </a:ext>
                </a:extLst>
              </a:tr>
              <a:tr h="457200">
                <a:tc>
                  <a:txBody>
                    <a:bodyPr/>
                    <a:lstStyle/>
                    <a:p>
                      <a:r>
                        <a:rPr lang="en-US" sz="1400" b="0" dirty="0">
                          <a:solidFill>
                            <a:schemeClr val="tx1"/>
                          </a:solidFill>
                        </a:rPr>
                        <a:t>-</a:t>
                      </a:r>
                    </a:p>
                  </a:txBody>
                  <a:tcPr marL="98517" marR="98517" marT="49260" marB="4926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3,060 sf turnkey former dental office is available, which provides a great opportunity for a medical user to take advantage of.</a:t>
                      </a:r>
                    </a:p>
                  </a:txBody>
                  <a:tcPr marL="98517" marR="98517" marT="49260" marB="4926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74509"/>
                  </a:ext>
                </a:extLst>
              </a:tr>
              <a:tr h="457200">
                <a:tc>
                  <a:txBody>
                    <a:bodyPr/>
                    <a:lstStyle/>
                    <a:p>
                      <a:r>
                        <a:rPr lang="en-US" sz="1400" b="0" dirty="0">
                          <a:solidFill>
                            <a:schemeClr val="tx1"/>
                          </a:solidFill>
                        </a:rPr>
                        <a:t>-</a:t>
                      </a:r>
                    </a:p>
                  </a:txBody>
                  <a:tcPr marL="98517" marR="98517" marT="49260" marB="4926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In addition to high traffic counts, this site is accessible and visible from both Rochester and Auburn Roads.</a:t>
                      </a:r>
                    </a:p>
                  </a:txBody>
                  <a:tcPr marL="98517" marR="98517" marT="49260" marB="4926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100533"/>
                  </a:ext>
                </a:extLst>
              </a:tr>
              <a:tr h="457200">
                <a:tc>
                  <a:txBody>
                    <a:bodyPr/>
                    <a:lstStyle/>
                    <a:p>
                      <a:r>
                        <a:rPr lang="en-US" sz="1400" b="0" dirty="0">
                          <a:solidFill>
                            <a:schemeClr val="tx1"/>
                          </a:solidFill>
                        </a:rPr>
                        <a:t>-</a:t>
                      </a:r>
                    </a:p>
                  </a:txBody>
                  <a:tcPr marL="98517" marR="98517" marT="49260" marB="4926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Various national tenants operate in the immediate area, including high volume big box tenants, such as, Meijer, Lowe's, Kohl's, and Target.</a:t>
                      </a:r>
                    </a:p>
                  </a:txBody>
                  <a:tcPr marL="98517" marR="98517" marT="49260" marB="4926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1126047"/>
                  </a:ext>
                </a:extLst>
              </a:tr>
            </a:tbl>
          </a:graphicData>
        </a:graphic>
      </p:graphicFrame>
      <p:sp>
        <p:nvSpPr>
          <p:cNvPr id="19" name="TextBox 18">
            <a:extLst>
              <a:ext uri="{FF2B5EF4-FFF2-40B4-BE49-F238E27FC236}">
                <a16:creationId xmlns:a16="http://schemas.microsoft.com/office/drawing/2014/main" id="{B5C4FFA3-2A42-D839-3302-B4EE9F9AFE9A}"/>
              </a:ext>
            </a:extLst>
          </p:cNvPr>
          <p:cNvSpPr txBox="1">
            <a:spLocks noGrp="1" noRot="1" noMove="1" noResize="1" noEditPoints="1" noAdjustHandles="1" noChangeArrowheads="1" noChangeShapeType="1"/>
          </p:cNvSpPr>
          <p:nvPr/>
        </p:nvSpPr>
        <p:spPr>
          <a:xfrm>
            <a:off x="915763" y="6034074"/>
            <a:ext cx="1920240" cy="457200"/>
          </a:xfrm>
          <a:prstGeom prst="rect">
            <a:avLst/>
          </a:prstGeom>
          <a:noFill/>
        </p:spPr>
        <p:txBody>
          <a:bodyPr wrap="square" rtlCol="0">
            <a:spAutoFit/>
          </a:bodyPr>
          <a:lstStyle/>
          <a:p>
            <a:r>
              <a:rPr lang="en-US" sz="1200" b="1" cap="all" dirty="0"/>
              <a:t>Population</a:t>
            </a:r>
          </a:p>
          <a:p>
            <a:r>
              <a:rPr lang="en-US" sz="1200" cap="all" dirty="0"/>
              <a:t>769,277 people</a:t>
            </a:r>
          </a:p>
        </p:txBody>
      </p:sp>
      <p:graphicFrame>
        <p:nvGraphicFramePr>
          <p:cNvPr id="22" name="Table 21">
            <a:extLst>
              <a:ext uri="{FF2B5EF4-FFF2-40B4-BE49-F238E27FC236}">
                <a16:creationId xmlns:a16="http://schemas.microsoft.com/office/drawing/2014/main" id="{D4FD658B-1004-4412-6CBF-1C6D0D7E782E}"/>
              </a:ext>
            </a:extLst>
          </p:cNvPr>
          <p:cNvGraphicFramePr>
            <a:graphicFrameLocks noGrp="1" noDrilldown="1" noMove="1" noResize="1"/>
          </p:cNvGraphicFramePr>
          <p:nvPr>
            <p:extLst>
              <p:ext uri="{D42A27DB-BD31-4B8C-83A1-F6EECF244321}">
                <p14:modId xmlns:p14="http://schemas.microsoft.com/office/powerpoint/2010/main" val="3213495599"/>
              </p:ext>
            </p:extLst>
          </p:nvPr>
        </p:nvGraphicFramePr>
        <p:xfrm>
          <a:off x="216799" y="5351777"/>
          <a:ext cx="5943600" cy="457200"/>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956390155"/>
                    </a:ext>
                  </a:extLst>
                </a:gridCol>
              </a:tblGrid>
              <a:tr h="457200">
                <a:tc>
                  <a:txBody>
                    <a:bodyPr/>
                    <a:lstStyle/>
                    <a:p>
                      <a:r>
                        <a:rPr lang="en-US" sz="1600" b="1" cap="all" baseline="0" dirty="0">
                          <a:solidFill>
                            <a:schemeClr val="tx1"/>
                          </a:solidFill>
                        </a:rPr>
                        <a:t>Demographics (five-mile radius)</a:t>
                      </a:r>
                    </a:p>
                  </a:txBody>
                  <a:tcPr marL="92891" marR="92891" marT="46446" marB="46446"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bl>
          </a:graphicData>
        </a:graphic>
      </p:graphicFrame>
      <p:pic>
        <p:nvPicPr>
          <p:cNvPr id="44" name="Picture 43">
            <a:extLst>
              <a:ext uri="{FF2B5EF4-FFF2-40B4-BE49-F238E27FC236}">
                <a16:creationId xmlns:a16="http://schemas.microsoft.com/office/drawing/2014/main" id="{8E50C9CD-3611-2C57-8BB8-D5503110C749}"/>
              </a:ext>
            </a:extLst>
          </p:cNvPr>
          <p:cNvPicPr>
            <a:picLocks noGrp="1" noRot="1" noChangeAspect="1" noMove="1" noResize="1" noEditPoints="1" noAdjustHandles="1" noChangeArrowheads="1" noChangeShapeType="1" noCrop="1"/>
          </p:cNvPicPr>
          <p:nvPr/>
        </p:nvPicPr>
        <p:blipFill>
          <a:blip r:embed="rId4"/>
          <a:stretch>
            <a:fillRect/>
          </a:stretch>
        </p:blipFill>
        <p:spPr>
          <a:xfrm>
            <a:off x="259135" y="5944866"/>
            <a:ext cx="635814" cy="640080"/>
          </a:xfrm>
          <a:prstGeom prst="rect">
            <a:avLst/>
          </a:prstGeom>
        </p:spPr>
      </p:pic>
      <p:sp>
        <p:nvSpPr>
          <p:cNvPr id="49" name="TextBox 48">
            <a:extLst>
              <a:ext uri="{FF2B5EF4-FFF2-40B4-BE49-F238E27FC236}">
                <a16:creationId xmlns:a16="http://schemas.microsoft.com/office/drawing/2014/main" id="{6777AFA4-5B7E-2AE4-58DA-81271B7442F4}"/>
              </a:ext>
            </a:extLst>
          </p:cNvPr>
          <p:cNvSpPr txBox="1">
            <a:spLocks noGrp="1" noRot="1" noMove="1" noResize="1" noEditPoints="1" noAdjustHandles="1" noChangeArrowheads="1" noChangeShapeType="1"/>
          </p:cNvSpPr>
          <p:nvPr/>
        </p:nvSpPr>
        <p:spPr>
          <a:xfrm>
            <a:off x="915763" y="6810042"/>
            <a:ext cx="1920240" cy="457200"/>
          </a:xfrm>
          <a:prstGeom prst="rect">
            <a:avLst/>
          </a:prstGeom>
          <a:noFill/>
        </p:spPr>
        <p:txBody>
          <a:bodyPr wrap="square" rtlCol="0">
            <a:spAutoFit/>
          </a:bodyPr>
          <a:lstStyle/>
          <a:p>
            <a:r>
              <a:rPr lang="en-US" sz="1200" b="1" cap="all" dirty="0"/>
              <a:t>households</a:t>
            </a:r>
          </a:p>
          <a:p>
            <a:r>
              <a:rPr lang="en-US" sz="1200" cap="all" dirty="0"/>
              <a:t>307,177</a:t>
            </a:r>
          </a:p>
        </p:txBody>
      </p:sp>
      <p:pic>
        <p:nvPicPr>
          <p:cNvPr id="50" name="Picture 49">
            <a:extLst>
              <a:ext uri="{FF2B5EF4-FFF2-40B4-BE49-F238E27FC236}">
                <a16:creationId xmlns:a16="http://schemas.microsoft.com/office/drawing/2014/main" id="{39ED6504-3488-8CE9-1426-EC5800CD40FD}"/>
              </a:ext>
            </a:extLst>
          </p:cNvPr>
          <p:cNvPicPr>
            <a:picLocks noGrp="1" noRot="1" noMove="1" noResize="1" noEditPoints="1" noAdjustHandles="1" noChangeArrowheads="1" noChangeShapeType="1" noCrop="1"/>
          </p:cNvPicPr>
          <p:nvPr/>
        </p:nvPicPr>
        <p:blipFill>
          <a:blip r:embed="rId5"/>
          <a:stretch>
            <a:fillRect/>
          </a:stretch>
        </p:blipFill>
        <p:spPr>
          <a:xfrm>
            <a:off x="259135" y="7522400"/>
            <a:ext cx="635814" cy="640080"/>
          </a:xfrm>
          <a:prstGeom prst="rect">
            <a:avLst/>
          </a:prstGeom>
        </p:spPr>
      </p:pic>
      <p:sp>
        <p:nvSpPr>
          <p:cNvPr id="51" name="TextBox 50">
            <a:extLst>
              <a:ext uri="{FF2B5EF4-FFF2-40B4-BE49-F238E27FC236}">
                <a16:creationId xmlns:a16="http://schemas.microsoft.com/office/drawing/2014/main" id="{9591C161-7E42-15F6-F149-8451276BCBC0}"/>
              </a:ext>
            </a:extLst>
          </p:cNvPr>
          <p:cNvSpPr txBox="1">
            <a:spLocks noGrp="1" noRot="1" noMove="1" noResize="1" noEditPoints="1" noAdjustHandles="1" noChangeArrowheads="1" noChangeShapeType="1"/>
          </p:cNvSpPr>
          <p:nvPr/>
        </p:nvSpPr>
        <p:spPr>
          <a:xfrm>
            <a:off x="915763" y="7611607"/>
            <a:ext cx="1920240" cy="457200"/>
          </a:xfrm>
          <a:prstGeom prst="rect">
            <a:avLst/>
          </a:prstGeom>
          <a:noFill/>
        </p:spPr>
        <p:txBody>
          <a:bodyPr wrap="square" rtlCol="0">
            <a:spAutoFit/>
          </a:bodyPr>
          <a:lstStyle/>
          <a:p>
            <a:r>
              <a:rPr lang="en-US" sz="1200" b="1" cap="all" dirty="0"/>
              <a:t>Avg household income</a:t>
            </a:r>
          </a:p>
          <a:p>
            <a:r>
              <a:rPr lang="en-US" sz="1200" cap="all" dirty="0"/>
              <a:t>$107,138/annually</a:t>
            </a:r>
          </a:p>
        </p:txBody>
      </p:sp>
      <p:pic>
        <p:nvPicPr>
          <p:cNvPr id="54" name="Picture 53">
            <a:extLst>
              <a:ext uri="{FF2B5EF4-FFF2-40B4-BE49-F238E27FC236}">
                <a16:creationId xmlns:a16="http://schemas.microsoft.com/office/drawing/2014/main" id="{AFC8089F-D6AB-C4AF-D921-BD2BB81E2722}"/>
              </a:ext>
            </a:extLst>
          </p:cNvPr>
          <p:cNvPicPr>
            <a:picLocks noGrp="1" noRot="1" noChangeAspect="1" noMove="1" noResize="1" noEditPoints="1" noAdjustHandles="1" noChangeArrowheads="1" noChangeShapeType="1" noCrop="1"/>
          </p:cNvPicPr>
          <p:nvPr/>
        </p:nvPicPr>
        <p:blipFill>
          <a:blip r:embed="rId6"/>
          <a:stretch>
            <a:fillRect/>
          </a:stretch>
        </p:blipFill>
        <p:spPr>
          <a:xfrm>
            <a:off x="259135" y="6729301"/>
            <a:ext cx="631546" cy="640080"/>
          </a:xfrm>
          <a:prstGeom prst="rect">
            <a:avLst/>
          </a:prstGeom>
        </p:spPr>
      </p:pic>
      <p:pic>
        <p:nvPicPr>
          <p:cNvPr id="57" name="Picture 56">
            <a:extLst>
              <a:ext uri="{FF2B5EF4-FFF2-40B4-BE49-F238E27FC236}">
                <a16:creationId xmlns:a16="http://schemas.microsoft.com/office/drawing/2014/main" id="{9CEB4898-465A-F129-0305-96AA763F9077}"/>
              </a:ext>
            </a:extLst>
          </p:cNvPr>
          <p:cNvPicPr>
            <a:picLocks noGrp="1" noRot="1" noChangeAspect="1" noMove="1" noResize="1" noEditPoints="1" noAdjustHandles="1" noChangeArrowheads="1" noChangeShapeType="1" noCrop="1"/>
          </p:cNvPicPr>
          <p:nvPr/>
        </p:nvPicPr>
        <p:blipFill>
          <a:blip r:embed="rId7"/>
          <a:stretch>
            <a:fillRect/>
          </a:stretch>
        </p:blipFill>
        <p:spPr>
          <a:xfrm>
            <a:off x="3442472" y="5917153"/>
            <a:ext cx="631545" cy="640080"/>
          </a:xfrm>
          <a:prstGeom prst="rect">
            <a:avLst/>
          </a:prstGeom>
        </p:spPr>
      </p:pic>
      <p:sp>
        <p:nvSpPr>
          <p:cNvPr id="58" name="TextBox 57">
            <a:extLst>
              <a:ext uri="{FF2B5EF4-FFF2-40B4-BE49-F238E27FC236}">
                <a16:creationId xmlns:a16="http://schemas.microsoft.com/office/drawing/2014/main" id="{946C095F-BB3B-D3CC-8A9D-68A03E7830BC}"/>
              </a:ext>
            </a:extLst>
          </p:cNvPr>
          <p:cNvSpPr txBox="1">
            <a:spLocks noGrp="1" noRot="1" noMove="1" noResize="1" noEditPoints="1" noAdjustHandles="1" noChangeArrowheads="1" noChangeShapeType="1"/>
          </p:cNvSpPr>
          <p:nvPr/>
        </p:nvSpPr>
        <p:spPr>
          <a:xfrm>
            <a:off x="4120084" y="6008593"/>
            <a:ext cx="1920240" cy="457200"/>
          </a:xfrm>
          <a:prstGeom prst="rect">
            <a:avLst/>
          </a:prstGeom>
          <a:noFill/>
        </p:spPr>
        <p:txBody>
          <a:bodyPr wrap="square" rtlCol="0">
            <a:spAutoFit/>
          </a:bodyPr>
          <a:lstStyle/>
          <a:p>
            <a:r>
              <a:rPr lang="en-US" sz="1200" b="1" cap="all" dirty="0"/>
              <a:t>Median age</a:t>
            </a:r>
          </a:p>
          <a:p>
            <a:r>
              <a:rPr lang="en-US" sz="1200" cap="all" dirty="0"/>
              <a:t>41.9 Years old</a:t>
            </a:r>
          </a:p>
        </p:txBody>
      </p:sp>
      <p:pic>
        <p:nvPicPr>
          <p:cNvPr id="61" name="Picture 60">
            <a:extLst>
              <a:ext uri="{FF2B5EF4-FFF2-40B4-BE49-F238E27FC236}">
                <a16:creationId xmlns:a16="http://schemas.microsoft.com/office/drawing/2014/main" id="{3923D78C-F1EF-158F-406B-E960B0F3AB34}"/>
              </a:ext>
            </a:extLst>
          </p:cNvPr>
          <p:cNvPicPr>
            <a:picLocks noGrp="1" noRot="1" noChangeAspect="1" noMove="1" noResize="1" noEditPoints="1" noAdjustHandles="1" noChangeArrowheads="1" noChangeShapeType="1" noCrop="1"/>
          </p:cNvPicPr>
          <p:nvPr/>
        </p:nvPicPr>
        <p:blipFill>
          <a:blip r:embed="rId8"/>
          <a:stretch>
            <a:fillRect/>
          </a:stretch>
        </p:blipFill>
        <p:spPr>
          <a:xfrm>
            <a:off x="3442472" y="7522400"/>
            <a:ext cx="631545" cy="640080"/>
          </a:xfrm>
          <a:prstGeom prst="rect">
            <a:avLst/>
          </a:prstGeom>
        </p:spPr>
      </p:pic>
      <p:sp>
        <p:nvSpPr>
          <p:cNvPr id="62" name="TextBox 61">
            <a:extLst>
              <a:ext uri="{FF2B5EF4-FFF2-40B4-BE49-F238E27FC236}">
                <a16:creationId xmlns:a16="http://schemas.microsoft.com/office/drawing/2014/main" id="{8E4155CF-F43C-A937-5BC8-5B5C998C71DC}"/>
              </a:ext>
            </a:extLst>
          </p:cNvPr>
          <p:cNvSpPr txBox="1">
            <a:spLocks noGrp="1" noRot="1" noMove="1" noResize="1" noEditPoints="1" noAdjustHandles="1" noChangeArrowheads="1" noChangeShapeType="1"/>
          </p:cNvSpPr>
          <p:nvPr/>
        </p:nvSpPr>
        <p:spPr>
          <a:xfrm>
            <a:off x="4120084" y="6810042"/>
            <a:ext cx="1920240" cy="457200"/>
          </a:xfrm>
          <a:prstGeom prst="rect">
            <a:avLst/>
          </a:prstGeom>
          <a:noFill/>
        </p:spPr>
        <p:txBody>
          <a:bodyPr wrap="square" rtlCol="0">
            <a:spAutoFit/>
          </a:bodyPr>
          <a:lstStyle/>
          <a:p>
            <a:r>
              <a:rPr lang="en-US" sz="1200" b="1" cap="all" dirty="0"/>
              <a:t>Consumer spending</a:t>
            </a:r>
          </a:p>
          <a:p>
            <a:r>
              <a:rPr lang="en-US" sz="1200" cap="all" dirty="0"/>
              <a:t>$10.6 Billion annually</a:t>
            </a:r>
          </a:p>
        </p:txBody>
      </p:sp>
      <p:sp>
        <p:nvSpPr>
          <p:cNvPr id="63" name="TextBox 62">
            <a:extLst>
              <a:ext uri="{FF2B5EF4-FFF2-40B4-BE49-F238E27FC236}">
                <a16:creationId xmlns:a16="http://schemas.microsoft.com/office/drawing/2014/main" id="{D86691EA-42F5-B059-1DD0-6D00B1B169A6}"/>
              </a:ext>
            </a:extLst>
          </p:cNvPr>
          <p:cNvSpPr txBox="1">
            <a:spLocks noGrp="1" noRot="1" noMove="1" noResize="1" noEditPoints="1" noAdjustHandles="1" noChangeArrowheads="1" noChangeShapeType="1"/>
          </p:cNvSpPr>
          <p:nvPr/>
        </p:nvSpPr>
        <p:spPr>
          <a:xfrm>
            <a:off x="4120084" y="7611607"/>
            <a:ext cx="1920240" cy="457200"/>
          </a:xfrm>
          <a:prstGeom prst="rect">
            <a:avLst/>
          </a:prstGeom>
          <a:noFill/>
        </p:spPr>
        <p:txBody>
          <a:bodyPr wrap="square" rtlCol="0">
            <a:spAutoFit/>
          </a:bodyPr>
          <a:lstStyle/>
          <a:p>
            <a:r>
              <a:rPr lang="en-US" sz="1200" b="1" cap="all" dirty="0"/>
              <a:t>Daytime employees</a:t>
            </a:r>
          </a:p>
          <a:p>
            <a:r>
              <a:rPr lang="en-US" sz="1200" cap="all" dirty="0"/>
              <a:t>416,682 employees</a:t>
            </a:r>
          </a:p>
        </p:txBody>
      </p:sp>
      <p:pic>
        <p:nvPicPr>
          <p:cNvPr id="66" name="Picture 65">
            <a:extLst>
              <a:ext uri="{FF2B5EF4-FFF2-40B4-BE49-F238E27FC236}">
                <a16:creationId xmlns:a16="http://schemas.microsoft.com/office/drawing/2014/main" id="{11A1EEC7-815E-EC33-39A8-2ACD04D41E2F}"/>
              </a:ext>
            </a:extLst>
          </p:cNvPr>
          <p:cNvPicPr>
            <a:picLocks noGrp="1" noRot="1" noChangeAspect="1" noMove="1" noResize="1" noEditPoints="1" noAdjustHandles="1" noChangeArrowheads="1" noChangeShapeType="1" noCrop="1"/>
          </p:cNvPicPr>
          <p:nvPr/>
        </p:nvPicPr>
        <p:blipFill>
          <a:blip r:embed="rId9"/>
          <a:stretch>
            <a:fillRect/>
          </a:stretch>
        </p:blipFill>
        <p:spPr>
          <a:xfrm>
            <a:off x="3442472" y="6730776"/>
            <a:ext cx="631545" cy="640080"/>
          </a:xfrm>
          <a:prstGeom prst="rect">
            <a:avLst/>
          </a:prstGeom>
        </p:spPr>
      </p:pic>
      <p:graphicFrame>
        <p:nvGraphicFramePr>
          <p:cNvPr id="71" name="Table 9">
            <a:extLst>
              <a:ext uri="{FF2B5EF4-FFF2-40B4-BE49-F238E27FC236}">
                <a16:creationId xmlns:a16="http://schemas.microsoft.com/office/drawing/2014/main" id="{3E450990-693A-3B9E-1446-2B32BEE36E0E}"/>
              </a:ext>
            </a:extLst>
          </p:cNvPr>
          <p:cNvGraphicFramePr>
            <a:graphicFrameLocks noGrp="1"/>
          </p:cNvGraphicFramePr>
          <p:nvPr>
            <p:extLst>
              <p:ext uri="{D42A27DB-BD31-4B8C-83A1-F6EECF244321}">
                <p14:modId xmlns:p14="http://schemas.microsoft.com/office/powerpoint/2010/main" val="2782719127"/>
              </p:ext>
            </p:extLst>
          </p:nvPr>
        </p:nvGraphicFramePr>
        <p:xfrm>
          <a:off x="186778" y="1079378"/>
          <a:ext cx="5943600" cy="3657600"/>
        </p:xfrm>
        <a:graphic>
          <a:graphicData uri="http://schemas.openxmlformats.org/drawingml/2006/table">
            <a:tbl>
              <a:tblPr firstRow="1" bandRow="1">
                <a:tableStyleId>{5C22544A-7EE6-4342-B048-85BDC9FD1C3A}</a:tableStyleId>
              </a:tblPr>
              <a:tblGrid>
                <a:gridCol w="2468880">
                  <a:extLst>
                    <a:ext uri="{9D8B030D-6E8A-4147-A177-3AD203B41FA5}">
                      <a16:colId xmlns:a16="http://schemas.microsoft.com/office/drawing/2014/main" val="956390155"/>
                    </a:ext>
                  </a:extLst>
                </a:gridCol>
                <a:gridCol w="3474720">
                  <a:extLst>
                    <a:ext uri="{9D8B030D-6E8A-4147-A177-3AD203B41FA5}">
                      <a16:colId xmlns:a16="http://schemas.microsoft.com/office/drawing/2014/main" val="1552302901"/>
                    </a:ext>
                  </a:extLst>
                </a:gridCol>
              </a:tblGrid>
              <a:tr h="457200">
                <a:tc gridSpan="2">
                  <a:txBody>
                    <a:bodyPr/>
                    <a:lstStyle/>
                    <a:p>
                      <a:r>
                        <a:rPr lang="en-US" sz="1600" b="1" cap="all" baseline="0" dirty="0">
                          <a:solidFill>
                            <a:schemeClr val="tx1"/>
                          </a:solidFill>
                        </a:rPr>
                        <a:t>PROPERTY INFORMATION</a:t>
                      </a:r>
                    </a:p>
                  </a:txBody>
                  <a:tcPr marL="92361" marR="92361" marT="46180" marB="46180"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48369067"/>
                  </a:ext>
                </a:extLst>
              </a:tr>
              <a:tr h="457200">
                <a:tc>
                  <a:txBody>
                    <a:bodyPr/>
                    <a:lstStyle/>
                    <a:p>
                      <a:r>
                        <a:rPr lang="en-US" sz="1400" b="0" dirty="0">
                          <a:solidFill>
                            <a:schemeClr val="tx1"/>
                          </a:solidFill>
                        </a:rPr>
                        <a:t>Property Address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3044 South Rochester Road</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653444"/>
                  </a:ext>
                </a:extLst>
              </a:tr>
              <a:tr h="457200">
                <a:tc>
                  <a:txBody>
                    <a:bodyPr/>
                    <a:lstStyle/>
                    <a:p>
                      <a:r>
                        <a:rPr lang="en-US" sz="1400" b="0" dirty="0">
                          <a:solidFill>
                            <a:schemeClr val="tx1"/>
                          </a:solidFill>
                        </a:rPr>
                        <a:t>City/Township</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Rochester Hills</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74509"/>
                  </a:ext>
                </a:extLst>
              </a:tr>
              <a:tr h="457200">
                <a:tc>
                  <a:txBody>
                    <a:bodyPr/>
                    <a:lstStyle/>
                    <a:p>
                      <a:r>
                        <a:rPr lang="en-US" sz="1400" b="0" dirty="0">
                          <a:solidFill>
                            <a:schemeClr val="tx1"/>
                          </a:solidFill>
                        </a:rPr>
                        <a:t>Building Size</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32,218 SF</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100533"/>
                  </a:ext>
                </a:extLst>
              </a:tr>
              <a:tr h="457200">
                <a:tc>
                  <a:txBody>
                    <a:bodyPr/>
                    <a:lstStyle/>
                    <a:p>
                      <a:r>
                        <a:rPr lang="en-US" sz="1400" b="0" dirty="0">
                          <a:solidFill>
                            <a:schemeClr val="tx1"/>
                          </a:solidFill>
                        </a:rPr>
                        <a:t>Space Available</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3,060 SF</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2803310"/>
                  </a:ext>
                </a:extLst>
              </a:tr>
              <a:tr h="457200">
                <a:tc>
                  <a:txBody>
                    <a:bodyPr/>
                    <a:lstStyle/>
                    <a:p>
                      <a:r>
                        <a:rPr lang="en-US" sz="1400" b="0" dirty="0">
                          <a:solidFill>
                            <a:schemeClr val="tx1"/>
                          </a:solidFill>
                        </a:rPr>
                        <a:t>Asking Rental Rate</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$40.00 PSF</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1348433"/>
                  </a:ext>
                </a:extLst>
              </a:tr>
              <a:tr h="457200">
                <a:tc>
                  <a:txBody>
                    <a:bodyPr/>
                    <a:lstStyle/>
                    <a:p>
                      <a:r>
                        <a:rPr lang="en-US" sz="1400" b="0" dirty="0">
                          <a:solidFill>
                            <a:schemeClr val="tx1"/>
                          </a:solidFill>
                        </a:rPr>
                        <a:t>Estimated NNN’s</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$7.50 PSF</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6217443"/>
                  </a:ext>
                </a:extLst>
              </a:tr>
              <a:tr h="457200">
                <a:tc>
                  <a:txBody>
                    <a:bodyPr/>
                    <a:lstStyle/>
                    <a:p>
                      <a:r>
                        <a:rPr lang="en-US" sz="1400" b="0" dirty="0">
                          <a:solidFill>
                            <a:schemeClr val="tx1"/>
                          </a:solidFill>
                        </a:rPr>
                        <a:t>Parking</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rPr>
                        <a:t>208 Spaces </a:t>
                      </a:r>
                    </a:p>
                  </a:txBody>
                  <a:tcPr marL="92361" marR="92361" marT="46180" marB="4618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6316430"/>
                  </a:ext>
                </a:extLst>
              </a:tr>
            </a:tbl>
          </a:graphicData>
        </a:graphic>
      </p:graphicFrame>
      <p:pic>
        <p:nvPicPr>
          <p:cNvPr id="2" name="Picture 2">
            <a:extLst>
              <a:ext uri="{FF2B5EF4-FFF2-40B4-BE49-F238E27FC236}">
                <a16:creationId xmlns:a16="http://schemas.microsoft.com/office/drawing/2014/main" id="{FC9C5372-D76A-085B-7CEF-1D166F071B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12067" t="22301" r="9435" b="18967"/>
          <a:stretch>
            <a:fillRect/>
          </a:stretch>
        </p:blipFill>
        <p:spPr bwMode="auto">
          <a:xfrm>
            <a:off x="6812191" y="1747719"/>
            <a:ext cx="620827" cy="46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D3D7DEF-65B7-32CD-C0C7-49020FC4580B}"/>
              </a:ext>
            </a:extLst>
          </p:cNvPr>
          <p:cNvPicPr>
            <a:picLocks noChangeAspect="1"/>
          </p:cNvPicPr>
          <p:nvPr/>
        </p:nvPicPr>
        <p:blipFill>
          <a:blip r:embed="rId11"/>
          <a:stretch>
            <a:fillRect/>
          </a:stretch>
        </p:blipFill>
        <p:spPr>
          <a:xfrm>
            <a:off x="7765730" y="1654385"/>
            <a:ext cx="608012" cy="608012"/>
          </a:xfrm>
          <a:prstGeom prst="rect">
            <a:avLst/>
          </a:prstGeom>
        </p:spPr>
      </p:pic>
      <p:pic>
        <p:nvPicPr>
          <p:cNvPr id="11" name="Picture 4" descr="Image result for premier pet supply logo">
            <a:extLst>
              <a:ext uri="{FF2B5EF4-FFF2-40B4-BE49-F238E27FC236}">
                <a16:creationId xmlns:a16="http://schemas.microsoft.com/office/drawing/2014/main" id="{0BFB3FAE-66F7-4AA6-66E1-04CF6B64A30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06454" y="1629018"/>
            <a:ext cx="657591" cy="657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D159F92-985C-B14B-266D-6504AC79072F}"/>
              </a:ext>
            </a:extLst>
          </p:cNvPr>
          <p:cNvPicPr>
            <a:picLocks noChangeAspect="1"/>
          </p:cNvPicPr>
          <p:nvPr/>
        </p:nvPicPr>
        <p:blipFill rotWithShape="1">
          <a:blip r:embed="rId13"/>
          <a:srcRect t="30000" b="28000"/>
          <a:stretch/>
        </p:blipFill>
        <p:spPr>
          <a:xfrm>
            <a:off x="9646522" y="1795622"/>
            <a:ext cx="1151516" cy="251240"/>
          </a:xfrm>
          <a:prstGeom prst="rect">
            <a:avLst/>
          </a:prstGeom>
        </p:spPr>
      </p:pic>
      <p:pic>
        <p:nvPicPr>
          <p:cNvPr id="13" name="Picture 3">
            <a:extLst>
              <a:ext uri="{FF2B5EF4-FFF2-40B4-BE49-F238E27FC236}">
                <a16:creationId xmlns:a16="http://schemas.microsoft.com/office/drawing/2014/main" id="{1F3593B9-F2E2-036B-161A-B69952F44D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50774" y="1708859"/>
            <a:ext cx="1488612" cy="45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Image result for xfinity logo">
            <a:extLst>
              <a:ext uri="{FF2B5EF4-FFF2-40B4-BE49-F238E27FC236}">
                <a16:creationId xmlns:a16="http://schemas.microsoft.com/office/drawing/2014/main" id="{2C6F7112-192C-A3A1-F07D-5249D24179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49700" y="2429266"/>
            <a:ext cx="914400" cy="2982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9">
            <a:extLst>
              <a:ext uri="{FF2B5EF4-FFF2-40B4-BE49-F238E27FC236}">
                <a16:creationId xmlns:a16="http://schemas.microsoft.com/office/drawing/2014/main" id="{D0754EE6-5056-B4E0-1C3A-5BC612149C4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62044" y="2369127"/>
            <a:ext cx="691003" cy="41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air Mechanix Are All Over The US! | Hair Mechanix">
            <a:extLst>
              <a:ext uri="{FF2B5EF4-FFF2-40B4-BE49-F238E27FC236}">
                <a16:creationId xmlns:a16="http://schemas.microsoft.com/office/drawing/2014/main" id="{6A5E482E-561A-57E3-4E01-ACA8CF7F8A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28887" y="2340952"/>
            <a:ext cx="691003" cy="4660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FDF28B0-B917-B619-BE16-F44EF7B123A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95730" y="2247512"/>
            <a:ext cx="657591" cy="62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Image result for walgreens logo">
            <a:extLst>
              <a:ext uri="{FF2B5EF4-FFF2-40B4-BE49-F238E27FC236}">
                <a16:creationId xmlns:a16="http://schemas.microsoft.com/office/drawing/2014/main" id="{4AC9CFF5-77B9-92C5-1A7D-234262C3568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4026" t="12563" r="3027" b="13409"/>
          <a:stretch/>
        </p:blipFill>
        <p:spPr bwMode="auto">
          <a:xfrm>
            <a:off x="6671224" y="4140006"/>
            <a:ext cx="1584234" cy="361664"/>
          </a:xfrm>
          <a:prstGeom prst="rect">
            <a:avLst/>
          </a:prstGeom>
          <a:solidFill>
            <a:schemeClr val="bg1"/>
          </a:solidFill>
        </p:spPr>
      </p:pic>
      <p:pic>
        <p:nvPicPr>
          <p:cNvPr id="24" name="Picture 5">
            <a:extLst>
              <a:ext uri="{FF2B5EF4-FFF2-40B4-BE49-F238E27FC236}">
                <a16:creationId xmlns:a16="http://schemas.microsoft.com/office/drawing/2014/main" id="{0C221682-E007-BDC4-5BA0-33399F34137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l="5782" t="8855" r="5473" b="6914"/>
          <a:stretch>
            <a:fillRect/>
          </a:stretch>
        </p:blipFill>
        <p:spPr bwMode="auto">
          <a:xfrm>
            <a:off x="9222282" y="3548544"/>
            <a:ext cx="822805" cy="39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8" descr="Image result for MEIJER LOGO">
            <a:extLst>
              <a:ext uri="{FF2B5EF4-FFF2-40B4-BE49-F238E27FC236}">
                <a16:creationId xmlns:a16="http://schemas.microsoft.com/office/drawing/2014/main" id="{1E308CD5-FD35-5987-F525-2DA5517E0B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71224" y="3480267"/>
            <a:ext cx="980220" cy="4407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130" descr="http://images.all-free-download.com/images/graphiclarge/lowes_1_107627.jpg">
            <a:extLst>
              <a:ext uri="{FF2B5EF4-FFF2-40B4-BE49-F238E27FC236}">
                <a16:creationId xmlns:a16="http://schemas.microsoft.com/office/drawing/2014/main" id="{54DD14C6-80EB-651C-AFBF-4340FFEF499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5884" t="25456" r="5489" b="31075"/>
          <a:stretch>
            <a:fillRect/>
          </a:stretch>
        </p:blipFill>
        <p:spPr bwMode="auto">
          <a:xfrm>
            <a:off x="7932684" y="3430579"/>
            <a:ext cx="970670" cy="4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a:extLst>
              <a:ext uri="{FF2B5EF4-FFF2-40B4-BE49-F238E27FC236}">
                <a16:creationId xmlns:a16="http://schemas.microsoft.com/office/drawing/2014/main" id="{FD499D0B-1430-F5CE-88FA-03DAD7ED97E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81207" y="4163951"/>
            <a:ext cx="1219958" cy="282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descr="Image result for ulta beauty LOGO">
            <a:extLst>
              <a:ext uri="{FF2B5EF4-FFF2-40B4-BE49-F238E27FC236}">
                <a16:creationId xmlns:a16="http://schemas.microsoft.com/office/drawing/2014/main" id="{9EFABC78-791A-350A-68FA-ED22C19103A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t="26889" b="28667"/>
          <a:stretch>
            <a:fillRect/>
          </a:stretch>
        </p:blipFill>
        <p:spPr bwMode="auto">
          <a:xfrm>
            <a:off x="11608236" y="3584365"/>
            <a:ext cx="708160" cy="314973"/>
          </a:xfrm>
          <a:prstGeom prst="rect">
            <a:avLst/>
          </a:prstGeom>
          <a:solidFill>
            <a:schemeClr val="bg1"/>
          </a:solidFill>
          <a:ln>
            <a:noFill/>
          </a:ln>
        </p:spPr>
      </p:pic>
      <p:pic>
        <p:nvPicPr>
          <p:cNvPr id="29" name="Picture 158" descr="Image result for tj maxx logo">
            <a:extLst>
              <a:ext uri="{FF2B5EF4-FFF2-40B4-BE49-F238E27FC236}">
                <a16:creationId xmlns:a16="http://schemas.microsoft.com/office/drawing/2014/main" id="{3F4A9646-DFF8-1EB1-9516-14D2E490A0C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32111" y="3611772"/>
            <a:ext cx="1020435" cy="302546"/>
          </a:xfrm>
          <a:prstGeom prst="rect">
            <a:avLst/>
          </a:prstGeom>
          <a:solidFill>
            <a:schemeClr val="bg1"/>
          </a:solidFill>
          <a:ln>
            <a:noFill/>
          </a:ln>
        </p:spPr>
      </p:pic>
      <p:pic>
        <p:nvPicPr>
          <p:cNvPr id="30" name="Picture 132" descr="http://www.risacherwedding.com/wp-content/uploads/2015/07/Kohls-Logo.jpg">
            <a:extLst>
              <a:ext uri="{FF2B5EF4-FFF2-40B4-BE49-F238E27FC236}">
                <a16:creationId xmlns:a16="http://schemas.microsoft.com/office/drawing/2014/main" id="{FEE718F2-6BCF-BCAF-5B4A-5BFE3FF9594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26768" y="4106443"/>
            <a:ext cx="9128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4" descr="http://bachmanstudios.files.wordpress.com/2012/06/chase-bank-logo.jpg">
            <a:extLst>
              <a:ext uri="{FF2B5EF4-FFF2-40B4-BE49-F238E27FC236}">
                <a16:creationId xmlns:a16="http://schemas.microsoft.com/office/drawing/2014/main" id="{5BE52AFA-55EE-B63D-98E4-051DFBEAD7F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987579" y="4158593"/>
            <a:ext cx="1339093" cy="24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25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E3CA351-4E50-3484-565D-FB4CDBB34DD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956717" y="266227"/>
            <a:ext cx="3657600" cy="504148"/>
          </a:xfrm>
          <a:prstGeom prst="rect">
            <a:avLst/>
          </a:prstGeom>
        </p:spPr>
      </p:pic>
      <p:sp>
        <p:nvSpPr>
          <p:cNvPr id="4" name="TextBox 3">
            <a:extLst>
              <a:ext uri="{FF2B5EF4-FFF2-40B4-BE49-F238E27FC236}">
                <a16:creationId xmlns:a16="http://schemas.microsoft.com/office/drawing/2014/main" id="{3B3E99F3-9D84-96C9-7247-82C65CA119F7}"/>
              </a:ext>
            </a:extLst>
          </p:cNvPr>
          <p:cNvSpPr txBox="1">
            <a:spLocks noGrp="1" noRot="1" noMove="1" noResize="1" noEditPoints="1" noAdjustHandles="1" noChangeArrowheads="1" noChangeShapeType="1"/>
          </p:cNvSpPr>
          <p:nvPr/>
        </p:nvSpPr>
        <p:spPr>
          <a:xfrm>
            <a:off x="331156" y="164237"/>
            <a:ext cx="5021735" cy="691699"/>
          </a:xfrm>
          <a:prstGeom prst="rect">
            <a:avLst/>
          </a:prstGeom>
          <a:noFill/>
        </p:spPr>
        <p:txBody>
          <a:bodyPr wrap="square">
            <a:spAutoFit/>
          </a:bodyPr>
          <a:lstStyle/>
          <a:p>
            <a:r>
              <a:rPr lang="en-US" sz="2000" cap="all" dirty="0">
                <a:solidFill>
                  <a:srgbClr val="0000FF"/>
                </a:solidFill>
              </a:rPr>
              <a:t>Rochester &amp; auburn shoppe’s</a:t>
            </a:r>
          </a:p>
          <a:p>
            <a:pPr>
              <a:spcBef>
                <a:spcPts val="303"/>
              </a:spcBef>
            </a:pPr>
            <a:r>
              <a:rPr lang="en-US" sz="1600" cap="all" dirty="0"/>
              <a:t>Site plan</a:t>
            </a:r>
          </a:p>
        </p:txBody>
      </p:sp>
      <p:pic>
        <p:nvPicPr>
          <p:cNvPr id="5" name="Picture 4">
            <a:extLst>
              <a:ext uri="{FF2B5EF4-FFF2-40B4-BE49-F238E27FC236}">
                <a16:creationId xmlns:a16="http://schemas.microsoft.com/office/drawing/2014/main" id="{916071AC-BA91-4E4D-F673-CEFE74217EA5}"/>
              </a:ext>
            </a:extLst>
          </p:cNvPr>
          <p:cNvPicPr>
            <a:picLocks noGrp="1" noRot="1" noChangeAspect="1" noMove="1" noResize="1" noEditPoints="1" noAdjustHandles="1" noChangeArrowheads="1" noChangeShapeType="1" noCrop="1"/>
          </p:cNvPicPr>
          <p:nvPr/>
        </p:nvPicPr>
        <p:blipFill rotWithShape="1">
          <a:blip r:embed="rId3"/>
          <a:srcRect r="90314"/>
          <a:stretch/>
        </p:blipFill>
        <p:spPr>
          <a:xfrm>
            <a:off x="12113677" y="8747538"/>
            <a:ext cx="202719" cy="312383"/>
          </a:xfrm>
          <a:prstGeom prst="rect">
            <a:avLst/>
          </a:prstGeom>
        </p:spPr>
      </p:pic>
      <p:sp>
        <p:nvSpPr>
          <p:cNvPr id="6" name="TextBox 5">
            <a:extLst>
              <a:ext uri="{FF2B5EF4-FFF2-40B4-BE49-F238E27FC236}">
                <a16:creationId xmlns:a16="http://schemas.microsoft.com/office/drawing/2014/main" id="{3A628217-3BBE-811D-DDEA-05B9A8AAACC8}"/>
              </a:ext>
            </a:extLst>
          </p:cNvPr>
          <p:cNvSpPr txBox="1">
            <a:spLocks noGrp="1" noRot="1" noMove="1" noResize="1" noEditPoints="1" noAdjustHandles="1" noChangeArrowheads="1" noChangeShapeType="1"/>
          </p:cNvSpPr>
          <p:nvPr/>
        </p:nvSpPr>
        <p:spPr>
          <a:xfrm>
            <a:off x="79283" y="8760266"/>
            <a:ext cx="2140648" cy="276999"/>
          </a:xfrm>
          <a:prstGeom prst="rect">
            <a:avLst/>
          </a:prstGeom>
          <a:noFill/>
        </p:spPr>
        <p:txBody>
          <a:bodyPr wrap="square" rtlCol="0">
            <a:spAutoFit/>
          </a:bodyPr>
          <a:lstStyle/>
          <a:p>
            <a:pPr algn="ctr"/>
            <a:r>
              <a:rPr lang="en-US" sz="1200" cap="all" dirty="0">
                <a:solidFill>
                  <a:srgbClr val="0000FF"/>
                </a:solidFill>
              </a:rPr>
              <a:t>cmprealestategroup.com</a:t>
            </a:r>
          </a:p>
        </p:txBody>
      </p:sp>
      <p:sp>
        <p:nvSpPr>
          <p:cNvPr id="7" name="Slide Number Placeholder 20">
            <a:extLst>
              <a:ext uri="{FF2B5EF4-FFF2-40B4-BE49-F238E27FC236}">
                <a16:creationId xmlns:a16="http://schemas.microsoft.com/office/drawing/2014/main" id="{B3E73FAD-9488-A214-0442-37AA86DDC8A7}"/>
              </a:ext>
            </a:extLst>
          </p:cNvPr>
          <p:cNvSpPr txBox="1">
            <a:spLocks noGrp="1" noRot="1" noMove="1" noResize="1" noEditPoints="1" noAdjustHandles="1" noChangeArrowheads="1" noChangeShapeType="1"/>
          </p:cNvSpPr>
          <p:nvPr/>
        </p:nvSpPr>
        <p:spPr>
          <a:xfrm>
            <a:off x="12316396" y="8753902"/>
            <a:ext cx="485203" cy="386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E1930EB-4338-41FF-8489-1BD261F9C424}" type="slidenum">
              <a:rPr lang="en-US" sz="1600" b="1" smtClean="0">
                <a:solidFill>
                  <a:schemeClr val="accent3">
                    <a:lumMod val="75000"/>
                  </a:schemeClr>
                </a:solidFill>
              </a:rPr>
              <a:pPr algn="ctr"/>
              <a:t>3</a:t>
            </a:fld>
            <a:endParaRPr lang="en-US" sz="1600" b="1" dirty="0">
              <a:solidFill>
                <a:schemeClr val="accent3">
                  <a:lumMod val="75000"/>
                </a:schemeClr>
              </a:solidFill>
            </a:endParaRPr>
          </a:p>
        </p:txBody>
      </p:sp>
      <p:cxnSp>
        <p:nvCxnSpPr>
          <p:cNvPr id="8" name="Straight Connector 7">
            <a:extLst>
              <a:ext uri="{FF2B5EF4-FFF2-40B4-BE49-F238E27FC236}">
                <a16:creationId xmlns:a16="http://schemas.microsoft.com/office/drawing/2014/main" id="{43B153C8-E86F-B252-B11C-631221CA3BD5}"/>
              </a:ext>
            </a:extLst>
          </p:cNvPr>
          <p:cNvCxnSpPr>
            <a:cxnSpLocks noGrp="1" noRot="1" noMove="1" noResize="1" noEditPoints="1" noAdjustHandles="1" noChangeArrowheads="1" noChangeShapeType="1"/>
          </p:cNvCxnSpPr>
          <p:nvPr/>
        </p:nvCxnSpPr>
        <p:spPr>
          <a:xfrm flipV="1">
            <a:off x="118303" y="289701"/>
            <a:ext cx="0" cy="4572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11" name="Picture 10" descr="A blueprint of a fast food restaurant&#10;&#10;Description automatically generated">
            <a:extLst>
              <a:ext uri="{FF2B5EF4-FFF2-40B4-BE49-F238E27FC236}">
                <a16:creationId xmlns:a16="http://schemas.microsoft.com/office/drawing/2014/main" id="{2B4FE6B8-C01A-3D11-FD1C-1B45EA210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254" y="1122047"/>
            <a:ext cx="9699092" cy="7280183"/>
          </a:xfrm>
          <a:prstGeom prst="rect">
            <a:avLst/>
          </a:prstGeom>
        </p:spPr>
      </p:pic>
    </p:spTree>
    <p:extLst>
      <p:ext uri="{BB962C8B-B14F-4D97-AF65-F5344CB8AC3E}">
        <p14:creationId xmlns:p14="http://schemas.microsoft.com/office/powerpoint/2010/main" val="335130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E3CA351-4E50-3484-565D-FB4CDBB34DD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956717" y="266227"/>
            <a:ext cx="3657600" cy="504148"/>
          </a:xfrm>
          <a:prstGeom prst="rect">
            <a:avLst/>
          </a:prstGeom>
        </p:spPr>
      </p:pic>
      <p:sp>
        <p:nvSpPr>
          <p:cNvPr id="4" name="TextBox 3">
            <a:extLst>
              <a:ext uri="{FF2B5EF4-FFF2-40B4-BE49-F238E27FC236}">
                <a16:creationId xmlns:a16="http://schemas.microsoft.com/office/drawing/2014/main" id="{3B3E99F3-9D84-96C9-7247-82C65CA119F7}"/>
              </a:ext>
            </a:extLst>
          </p:cNvPr>
          <p:cNvSpPr txBox="1">
            <a:spLocks noGrp="1" noRot="1" noMove="1" noResize="1" noEditPoints="1" noAdjustHandles="1" noChangeArrowheads="1" noChangeShapeType="1"/>
          </p:cNvSpPr>
          <p:nvPr/>
        </p:nvSpPr>
        <p:spPr>
          <a:xfrm>
            <a:off x="331156" y="164237"/>
            <a:ext cx="5021735" cy="691699"/>
          </a:xfrm>
          <a:prstGeom prst="rect">
            <a:avLst/>
          </a:prstGeom>
          <a:noFill/>
        </p:spPr>
        <p:txBody>
          <a:bodyPr wrap="square">
            <a:spAutoFit/>
          </a:bodyPr>
          <a:lstStyle/>
          <a:p>
            <a:r>
              <a:rPr lang="en-US" sz="2000" cap="all" dirty="0">
                <a:solidFill>
                  <a:srgbClr val="0000FF"/>
                </a:solidFill>
              </a:rPr>
              <a:t>Rochester &amp; auburn shoppe’s</a:t>
            </a:r>
          </a:p>
          <a:p>
            <a:pPr>
              <a:spcBef>
                <a:spcPts val="303"/>
              </a:spcBef>
            </a:pPr>
            <a:r>
              <a:rPr lang="en-US" sz="1600" cap="all" dirty="0"/>
              <a:t>picture</a:t>
            </a:r>
          </a:p>
        </p:txBody>
      </p:sp>
      <p:pic>
        <p:nvPicPr>
          <p:cNvPr id="5" name="Picture 4">
            <a:extLst>
              <a:ext uri="{FF2B5EF4-FFF2-40B4-BE49-F238E27FC236}">
                <a16:creationId xmlns:a16="http://schemas.microsoft.com/office/drawing/2014/main" id="{916071AC-BA91-4E4D-F673-CEFE74217EA5}"/>
              </a:ext>
            </a:extLst>
          </p:cNvPr>
          <p:cNvPicPr>
            <a:picLocks noGrp="1" noRot="1" noChangeAspect="1" noMove="1" noResize="1" noEditPoints="1" noAdjustHandles="1" noChangeArrowheads="1" noChangeShapeType="1" noCrop="1"/>
          </p:cNvPicPr>
          <p:nvPr/>
        </p:nvPicPr>
        <p:blipFill rotWithShape="1">
          <a:blip r:embed="rId3"/>
          <a:srcRect r="90314"/>
          <a:stretch/>
        </p:blipFill>
        <p:spPr>
          <a:xfrm>
            <a:off x="12113677" y="8747538"/>
            <a:ext cx="202719" cy="312383"/>
          </a:xfrm>
          <a:prstGeom prst="rect">
            <a:avLst/>
          </a:prstGeom>
        </p:spPr>
      </p:pic>
      <p:sp>
        <p:nvSpPr>
          <p:cNvPr id="6" name="TextBox 5">
            <a:extLst>
              <a:ext uri="{FF2B5EF4-FFF2-40B4-BE49-F238E27FC236}">
                <a16:creationId xmlns:a16="http://schemas.microsoft.com/office/drawing/2014/main" id="{3A628217-3BBE-811D-DDEA-05B9A8AAACC8}"/>
              </a:ext>
            </a:extLst>
          </p:cNvPr>
          <p:cNvSpPr txBox="1">
            <a:spLocks noGrp="1" noRot="1" noMove="1" noResize="1" noEditPoints="1" noAdjustHandles="1" noChangeArrowheads="1" noChangeShapeType="1"/>
          </p:cNvSpPr>
          <p:nvPr/>
        </p:nvSpPr>
        <p:spPr>
          <a:xfrm>
            <a:off x="79283" y="8760266"/>
            <a:ext cx="2140648" cy="276999"/>
          </a:xfrm>
          <a:prstGeom prst="rect">
            <a:avLst/>
          </a:prstGeom>
          <a:noFill/>
        </p:spPr>
        <p:txBody>
          <a:bodyPr wrap="square" rtlCol="0">
            <a:spAutoFit/>
          </a:bodyPr>
          <a:lstStyle/>
          <a:p>
            <a:pPr algn="ctr"/>
            <a:r>
              <a:rPr lang="en-US" sz="1200" cap="all" dirty="0">
                <a:solidFill>
                  <a:srgbClr val="0000FF"/>
                </a:solidFill>
              </a:rPr>
              <a:t>cmprealestategroup.com</a:t>
            </a:r>
          </a:p>
        </p:txBody>
      </p:sp>
      <p:sp>
        <p:nvSpPr>
          <p:cNvPr id="7" name="Slide Number Placeholder 20">
            <a:extLst>
              <a:ext uri="{FF2B5EF4-FFF2-40B4-BE49-F238E27FC236}">
                <a16:creationId xmlns:a16="http://schemas.microsoft.com/office/drawing/2014/main" id="{B3E73FAD-9488-A214-0442-37AA86DDC8A7}"/>
              </a:ext>
            </a:extLst>
          </p:cNvPr>
          <p:cNvSpPr txBox="1">
            <a:spLocks noGrp="1" noRot="1" noMove="1" noResize="1" noEditPoints="1" noAdjustHandles="1" noChangeArrowheads="1" noChangeShapeType="1"/>
          </p:cNvSpPr>
          <p:nvPr/>
        </p:nvSpPr>
        <p:spPr>
          <a:xfrm>
            <a:off x="12316396" y="8753902"/>
            <a:ext cx="485203" cy="386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E1930EB-4338-41FF-8489-1BD261F9C424}" type="slidenum">
              <a:rPr lang="en-US" sz="1600" b="1" smtClean="0">
                <a:solidFill>
                  <a:schemeClr val="accent3">
                    <a:lumMod val="75000"/>
                  </a:schemeClr>
                </a:solidFill>
              </a:rPr>
              <a:pPr algn="ctr"/>
              <a:t>4</a:t>
            </a:fld>
            <a:endParaRPr lang="en-US" sz="1600" b="1" dirty="0">
              <a:solidFill>
                <a:schemeClr val="accent3">
                  <a:lumMod val="75000"/>
                </a:schemeClr>
              </a:solidFill>
            </a:endParaRPr>
          </a:p>
        </p:txBody>
      </p:sp>
      <p:cxnSp>
        <p:nvCxnSpPr>
          <p:cNvPr id="8" name="Straight Connector 7">
            <a:extLst>
              <a:ext uri="{FF2B5EF4-FFF2-40B4-BE49-F238E27FC236}">
                <a16:creationId xmlns:a16="http://schemas.microsoft.com/office/drawing/2014/main" id="{43B153C8-E86F-B252-B11C-631221CA3BD5}"/>
              </a:ext>
            </a:extLst>
          </p:cNvPr>
          <p:cNvCxnSpPr>
            <a:cxnSpLocks noGrp="1" noRot="1" noMove="1" noResize="1" noEditPoints="1" noAdjustHandles="1" noChangeArrowheads="1" noChangeShapeType="1"/>
          </p:cNvCxnSpPr>
          <p:nvPr/>
        </p:nvCxnSpPr>
        <p:spPr>
          <a:xfrm flipV="1">
            <a:off x="118303" y="289701"/>
            <a:ext cx="0" cy="4572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6D80D69-8E91-C074-A095-3CD2BCCD48D9}"/>
              </a:ext>
            </a:extLst>
          </p:cNvPr>
          <p:cNvPicPr>
            <a:picLocks noChangeAspect="1"/>
          </p:cNvPicPr>
          <p:nvPr/>
        </p:nvPicPr>
        <p:blipFill>
          <a:blip r:embed="rId4"/>
          <a:stretch>
            <a:fillRect/>
          </a:stretch>
        </p:blipFill>
        <p:spPr>
          <a:xfrm>
            <a:off x="6526987" y="1380949"/>
            <a:ext cx="5704461" cy="3275255"/>
          </a:xfrm>
          <a:prstGeom prst="rect">
            <a:avLst/>
          </a:prstGeom>
        </p:spPr>
      </p:pic>
      <p:pic>
        <p:nvPicPr>
          <p:cNvPr id="11" name="Picture 10">
            <a:extLst>
              <a:ext uri="{FF2B5EF4-FFF2-40B4-BE49-F238E27FC236}">
                <a16:creationId xmlns:a16="http://schemas.microsoft.com/office/drawing/2014/main" id="{39718C94-0539-A0C7-6C7C-FFB2F4FA08B7}"/>
              </a:ext>
            </a:extLst>
          </p:cNvPr>
          <p:cNvPicPr>
            <a:picLocks noChangeAspect="1"/>
          </p:cNvPicPr>
          <p:nvPr/>
        </p:nvPicPr>
        <p:blipFill>
          <a:blip r:embed="rId5"/>
          <a:stretch>
            <a:fillRect/>
          </a:stretch>
        </p:blipFill>
        <p:spPr>
          <a:xfrm>
            <a:off x="570152" y="4861708"/>
            <a:ext cx="5704461" cy="3275256"/>
          </a:xfrm>
          <a:prstGeom prst="rect">
            <a:avLst/>
          </a:prstGeom>
        </p:spPr>
      </p:pic>
      <p:pic>
        <p:nvPicPr>
          <p:cNvPr id="12" name="Picture 11">
            <a:extLst>
              <a:ext uri="{FF2B5EF4-FFF2-40B4-BE49-F238E27FC236}">
                <a16:creationId xmlns:a16="http://schemas.microsoft.com/office/drawing/2014/main" id="{DA8E9FEC-DD8A-A018-8E7D-0A93092FE179}"/>
              </a:ext>
            </a:extLst>
          </p:cNvPr>
          <p:cNvPicPr>
            <a:picLocks noChangeAspect="1"/>
          </p:cNvPicPr>
          <p:nvPr/>
        </p:nvPicPr>
        <p:blipFill>
          <a:blip r:embed="rId6"/>
          <a:stretch>
            <a:fillRect/>
          </a:stretch>
        </p:blipFill>
        <p:spPr>
          <a:xfrm>
            <a:off x="6510575" y="4840680"/>
            <a:ext cx="5720873" cy="3296284"/>
          </a:xfrm>
          <a:prstGeom prst="rect">
            <a:avLst/>
          </a:prstGeom>
        </p:spPr>
      </p:pic>
      <p:pic>
        <p:nvPicPr>
          <p:cNvPr id="13" name="Picture 1">
            <a:extLst>
              <a:ext uri="{FF2B5EF4-FFF2-40B4-BE49-F238E27FC236}">
                <a16:creationId xmlns:a16="http://schemas.microsoft.com/office/drawing/2014/main" id="{495FDA11-DDC4-5117-04AD-AE538CCE24B2}"/>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70151" y="1380950"/>
            <a:ext cx="5704461" cy="327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11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E3CA351-4E50-3484-565D-FB4CDBB34DD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956717" y="266227"/>
            <a:ext cx="3657600" cy="504148"/>
          </a:xfrm>
          <a:prstGeom prst="rect">
            <a:avLst/>
          </a:prstGeom>
        </p:spPr>
      </p:pic>
      <p:sp>
        <p:nvSpPr>
          <p:cNvPr id="4" name="TextBox 3">
            <a:extLst>
              <a:ext uri="{FF2B5EF4-FFF2-40B4-BE49-F238E27FC236}">
                <a16:creationId xmlns:a16="http://schemas.microsoft.com/office/drawing/2014/main" id="{3B3E99F3-9D84-96C9-7247-82C65CA119F7}"/>
              </a:ext>
            </a:extLst>
          </p:cNvPr>
          <p:cNvSpPr txBox="1">
            <a:spLocks noGrp="1" noRot="1" noMove="1" noResize="1" noEditPoints="1" noAdjustHandles="1" noChangeArrowheads="1" noChangeShapeType="1"/>
          </p:cNvSpPr>
          <p:nvPr/>
        </p:nvSpPr>
        <p:spPr>
          <a:xfrm>
            <a:off x="331156" y="164237"/>
            <a:ext cx="5021735" cy="691699"/>
          </a:xfrm>
          <a:prstGeom prst="rect">
            <a:avLst/>
          </a:prstGeom>
          <a:noFill/>
        </p:spPr>
        <p:txBody>
          <a:bodyPr wrap="square">
            <a:spAutoFit/>
          </a:bodyPr>
          <a:lstStyle/>
          <a:p>
            <a:r>
              <a:rPr lang="en-US" sz="2000" cap="all" dirty="0">
                <a:solidFill>
                  <a:srgbClr val="0000FF"/>
                </a:solidFill>
              </a:rPr>
              <a:t>Rochester &amp; auburn shoppe’s</a:t>
            </a:r>
          </a:p>
          <a:p>
            <a:pPr>
              <a:spcBef>
                <a:spcPts val="303"/>
              </a:spcBef>
            </a:pPr>
            <a:r>
              <a:rPr lang="en-US" sz="1600" cap="all"/>
              <a:t>Aerial </a:t>
            </a:r>
            <a:endParaRPr lang="en-US" sz="1600" cap="all" dirty="0"/>
          </a:p>
        </p:txBody>
      </p:sp>
      <p:pic>
        <p:nvPicPr>
          <p:cNvPr id="5" name="Picture 4">
            <a:extLst>
              <a:ext uri="{FF2B5EF4-FFF2-40B4-BE49-F238E27FC236}">
                <a16:creationId xmlns:a16="http://schemas.microsoft.com/office/drawing/2014/main" id="{B8F4742C-E7C3-A9F9-1016-659DFDDD2048}"/>
              </a:ext>
            </a:extLst>
          </p:cNvPr>
          <p:cNvPicPr>
            <a:picLocks noGrp="1" noRot="1" noChangeAspect="1" noMove="1" noResize="1" noEditPoints="1" noAdjustHandles="1" noChangeArrowheads="1" noChangeShapeType="1" noCrop="1"/>
          </p:cNvPicPr>
          <p:nvPr/>
        </p:nvPicPr>
        <p:blipFill rotWithShape="1">
          <a:blip r:embed="rId3"/>
          <a:srcRect r="90314"/>
          <a:stretch/>
        </p:blipFill>
        <p:spPr>
          <a:xfrm>
            <a:off x="12113677" y="8747538"/>
            <a:ext cx="202719" cy="312383"/>
          </a:xfrm>
          <a:prstGeom prst="rect">
            <a:avLst/>
          </a:prstGeom>
        </p:spPr>
      </p:pic>
      <p:sp>
        <p:nvSpPr>
          <p:cNvPr id="6" name="TextBox 5">
            <a:extLst>
              <a:ext uri="{FF2B5EF4-FFF2-40B4-BE49-F238E27FC236}">
                <a16:creationId xmlns:a16="http://schemas.microsoft.com/office/drawing/2014/main" id="{1FA6A2C6-6A1B-0BDA-2F4C-6CB4133D2A20}"/>
              </a:ext>
            </a:extLst>
          </p:cNvPr>
          <p:cNvSpPr txBox="1">
            <a:spLocks noGrp="1" noRot="1" noMove="1" noResize="1" noEditPoints="1" noAdjustHandles="1" noChangeArrowheads="1" noChangeShapeType="1"/>
          </p:cNvSpPr>
          <p:nvPr/>
        </p:nvSpPr>
        <p:spPr>
          <a:xfrm>
            <a:off x="79283" y="8760266"/>
            <a:ext cx="2140648" cy="276999"/>
          </a:xfrm>
          <a:prstGeom prst="rect">
            <a:avLst/>
          </a:prstGeom>
          <a:noFill/>
        </p:spPr>
        <p:txBody>
          <a:bodyPr wrap="square" rtlCol="0">
            <a:spAutoFit/>
          </a:bodyPr>
          <a:lstStyle/>
          <a:p>
            <a:pPr algn="ctr"/>
            <a:r>
              <a:rPr lang="en-US" sz="1200" cap="all" dirty="0">
                <a:solidFill>
                  <a:srgbClr val="0000FF"/>
                </a:solidFill>
              </a:rPr>
              <a:t>cmprealestategroup.com</a:t>
            </a:r>
          </a:p>
        </p:txBody>
      </p:sp>
      <p:sp>
        <p:nvSpPr>
          <p:cNvPr id="7" name="Slide Number Placeholder 20">
            <a:extLst>
              <a:ext uri="{FF2B5EF4-FFF2-40B4-BE49-F238E27FC236}">
                <a16:creationId xmlns:a16="http://schemas.microsoft.com/office/drawing/2014/main" id="{D24F75EA-0618-C343-DE8B-C1B11FBE317F}"/>
              </a:ext>
            </a:extLst>
          </p:cNvPr>
          <p:cNvSpPr txBox="1">
            <a:spLocks noGrp="1" noRot="1" noMove="1" noResize="1" noEditPoints="1" noAdjustHandles="1" noChangeArrowheads="1" noChangeShapeType="1"/>
          </p:cNvSpPr>
          <p:nvPr/>
        </p:nvSpPr>
        <p:spPr>
          <a:xfrm>
            <a:off x="12316396" y="8753902"/>
            <a:ext cx="485203" cy="386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E1930EB-4338-41FF-8489-1BD261F9C424}" type="slidenum">
              <a:rPr lang="en-US" sz="1600" b="1" smtClean="0">
                <a:solidFill>
                  <a:schemeClr val="accent3">
                    <a:lumMod val="75000"/>
                  </a:schemeClr>
                </a:solidFill>
              </a:rPr>
              <a:pPr algn="ctr"/>
              <a:t>5</a:t>
            </a:fld>
            <a:endParaRPr lang="en-US" sz="1600" b="1" dirty="0">
              <a:solidFill>
                <a:schemeClr val="accent3">
                  <a:lumMod val="75000"/>
                </a:schemeClr>
              </a:solidFill>
            </a:endParaRPr>
          </a:p>
        </p:txBody>
      </p:sp>
      <p:cxnSp>
        <p:nvCxnSpPr>
          <p:cNvPr id="8" name="Straight Connector 7">
            <a:extLst>
              <a:ext uri="{FF2B5EF4-FFF2-40B4-BE49-F238E27FC236}">
                <a16:creationId xmlns:a16="http://schemas.microsoft.com/office/drawing/2014/main" id="{97DE83A2-9E8A-8CD3-5741-871C39F745B7}"/>
              </a:ext>
            </a:extLst>
          </p:cNvPr>
          <p:cNvCxnSpPr>
            <a:cxnSpLocks noGrp="1" noRot="1" noMove="1" noResize="1" noEditPoints="1" noAdjustHandles="1" noChangeArrowheads="1" noChangeShapeType="1"/>
          </p:cNvCxnSpPr>
          <p:nvPr/>
        </p:nvCxnSpPr>
        <p:spPr>
          <a:xfrm flipV="1">
            <a:off x="118303" y="289701"/>
            <a:ext cx="0" cy="4572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11" name="Picture 10" descr="A map of a city with many logos&#10;&#10;Description automatically generated">
            <a:extLst>
              <a:ext uri="{FF2B5EF4-FFF2-40B4-BE49-F238E27FC236}">
                <a16:creationId xmlns:a16="http://schemas.microsoft.com/office/drawing/2014/main" id="{FFA0040B-F7EF-2106-C2D8-90E9A762B5E6}"/>
              </a:ext>
            </a:extLst>
          </p:cNvPr>
          <p:cNvPicPr>
            <a:picLocks noChangeAspect="1"/>
          </p:cNvPicPr>
          <p:nvPr/>
        </p:nvPicPr>
        <p:blipFill rotWithShape="1">
          <a:blip r:embed="rId4">
            <a:extLst>
              <a:ext uri="{28A0092B-C50C-407E-A947-70E740481C1C}">
                <a14:useLocalDpi xmlns:a14="http://schemas.microsoft.com/office/drawing/2010/main" val="0"/>
              </a:ext>
            </a:extLst>
          </a:blip>
          <a:srcRect l="2383"/>
          <a:stretch/>
        </p:blipFill>
        <p:spPr>
          <a:xfrm>
            <a:off x="0" y="1050401"/>
            <a:ext cx="12801599" cy="7534223"/>
          </a:xfrm>
          <a:prstGeom prst="rect">
            <a:avLst/>
          </a:prstGeom>
        </p:spPr>
      </p:pic>
    </p:spTree>
    <p:extLst>
      <p:ext uri="{BB962C8B-B14F-4D97-AF65-F5344CB8AC3E}">
        <p14:creationId xmlns:p14="http://schemas.microsoft.com/office/powerpoint/2010/main" val="127859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67CD68-98BE-5B40-B424-3AE4F82BA46C}"/>
              </a:ext>
            </a:extLst>
          </p:cNvPr>
          <p:cNvSpPr>
            <a:spLocks/>
          </p:cNvSpPr>
          <p:nvPr/>
        </p:nvSpPr>
        <p:spPr>
          <a:xfrm>
            <a:off x="0" y="1052939"/>
            <a:ext cx="12801598" cy="7589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B94925DF-A4DD-9906-B658-C80E743BEAB2}"/>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956717" y="266227"/>
            <a:ext cx="3657600" cy="504148"/>
          </a:xfrm>
          <a:prstGeom prst="rect">
            <a:avLst/>
          </a:prstGeom>
        </p:spPr>
      </p:pic>
      <p:sp>
        <p:nvSpPr>
          <p:cNvPr id="6" name="TextBox 5">
            <a:extLst>
              <a:ext uri="{FF2B5EF4-FFF2-40B4-BE49-F238E27FC236}">
                <a16:creationId xmlns:a16="http://schemas.microsoft.com/office/drawing/2014/main" id="{F618CA14-3451-CE7E-EDE4-92C8B42E8FE7}"/>
              </a:ext>
            </a:extLst>
          </p:cNvPr>
          <p:cNvSpPr txBox="1">
            <a:spLocks noGrp="1" noRot="1" noMove="1" noResize="1" noEditPoints="1" noAdjustHandles="1" noChangeArrowheads="1" noChangeShapeType="1"/>
          </p:cNvSpPr>
          <p:nvPr/>
        </p:nvSpPr>
        <p:spPr>
          <a:xfrm>
            <a:off x="331156" y="164237"/>
            <a:ext cx="5021735" cy="691699"/>
          </a:xfrm>
          <a:prstGeom prst="rect">
            <a:avLst/>
          </a:prstGeom>
          <a:noFill/>
        </p:spPr>
        <p:txBody>
          <a:bodyPr wrap="square">
            <a:spAutoFit/>
          </a:bodyPr>
          <a:lstStyle/>
          <a:p>
            <a:r>
              <a:rPr lang="en-US" sz="2000" cap="all" dirty="0">
                <a:solidFill>
                  <a:srgbClr val="0000FF"/>
                </a:solidFill>
              </a:rPr>
              <a:t>Rochester &amp; auburn shoppe’s</a:t>
            </a:r>
          </a:p>
          <a:p>
            <a:pPr>
              <a:spcBef>
                <a:spcPts val="303"/>
              </a:spcBef>
            </a:pPr>
            <a:r>
              <a:rPr lang="en-US" sz="1600" cap="all" dirty="0"/>
              <a:t>demographics</a:t>
            </a:r>
          </a:p>
        </p:txBody>
      </p:sp>
      <p:cxnSp>
        <p:nvCxnSpPr>
          <p:cNvPr id="7" name="Straight Connector 6">
            <a:extLst>
              <a:ext uri="{FF2B5EF4-FFF2-40B4-BE49-F238E27FC236}">
                <a16:creationId xmlns:a16="http://schemas.microsoft.com/office/drawing/2014/main" id="{C7357351-D360-FC37-31CE-F62AFDAA6F74}"/>
              </a:ext>
            </a:extLst>
          </p:cNvPr>
          <p:cNvCxnSpPr>
            <a:cxnSpLocks noGrp="1" noRot="1" noMove="1" noResize="1" noEditPoints="1" noAdjustHandles="1" noChangeArrowheads="1" noChangeShapeType="1"/>
          </p:cNvCxnSpPr>
          <p:nvPr/>
        </p:nvCxnSpPr>
        <p:spPr>
          <a:xfrm flipV="1">
            <a:off x="118303" y="289701"/>
            <a:ext cx="0" cy="4572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7F04E2B-5892-8EC6-77A9-A09149B4A63D}"/>
              </a:ext>
            </a:extLst>
          </p:cNvPr>
          <p:cNvPicPr>
            <a:picLocks noChangeAspect="1"/>
          </p:cNvPicPr>
          <p:nvPr/>
        </p:nvPicPr>
        <p:blipFill rotWithShape="1">
          <a:blip r:embed="rId3"/>
          <a:srcRect r="90314"/>
          <a:stretch/>
        </p:blipFill>
        <p:spPr>
          <a:xfrm>
            <a:off x="12113677" y="8747538"/>
            <a:ext cx="202719" cy="312383"/>
          </a:xfrm>
          <a:prstGeom prst="rect">
            <a:avLst/>
          </a:prstGeom>
        </p:spPr>
      </p:pic>
      <p:sp>
        <p:nvSpPr>
          <p:cNvPr id="9" name="TextBox 8">
            <a:extLst>
              <a:ext uri="{FF2B5EF4-FFF2-40B4-BE49-F238E27FC236}">
                <a16:creationId xmlns:a16="http://schemas.microsoft.com/office/drawing/2014/main" id="{E475983D-ACB2-4651-5FA3-C02D5262A6CE}"/>
              </a:ext>
            </a:extLst>
          </p:cNvPr>
          <p:cNvSpPr txBox="1"/>
          <p:nvPr/>
        </p:nvSpPr>
        <p:spPr>
          <a:xfrm>
            <a:off x="79283" y="8760266"/>
            <a:ext cx="2140648" cy="276999"/>
          </a:xfrm>
          <a:prstGeom prst="rect">
            <a:avLst/>
          </a:prstGeom>
          <a:noFill/>
        </p:spPr>
        <p:txBody>
          <a:bodyPr wrap="square" rtlCol="0">
            <a:spAutoFit/>
          </a:bodyPr>
          <a:lstStyle/>
          <a:p>
            <a:pPr algn="ctr"/>
            <a:r>
              <a:rPr lang="en-US" sz="1200" cap="all" dirty="0">
                <a:solidFill>
                  <a:srgbClr val="0000FF"/>
                </a:solidFill>
              </a:rPr>
              <a:t>cmprealestategroup.com</a:t>
            </a:r>
          </a:p>
        </p:txBody>
      </p:sp>
      <p:sp>
        <p:nvSpPr>
          <p:cNvPr id="10" name="Slide Number Placeholder 20">
            <a:extLst>
              <a:ext uri="{FF2B5EF4-FFF2-40B4-BE49-F238E27FC236}">
                <a16:creationId xmlns:a16="http://schemas.microsoft.com/office/drawing/2014/main" id="{6D423403-05E5-B49E-F7AF-1D93B8C2A707}"/>
              </a:ext>
            </a:extLst>
          </p:cNvPr>
          <p:cNvSpPr txBox="1">
            <a:spLocks/>
          </p:cNvSpPr>
          <p:nvPr/>
        </p:nvSpPr>
        <p:spPr>
          <a:xfrm>
            <a:off x="12316396" y="8753902"/>
            <a:ext cx="485203" cy="386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E1930EB-4338-41FF-8489-1BD261F9C424}" type="slidenum">
              <a:rPr lang="en-US" sz="1600" b="1" smtClean="0">
                <a:solidFill>
                  <a:schemeClr val="accent3">
                    <a:lumMod val="75000"/>
                  </a:schemeClr>
                </a:solidFill>
              </a:rPr>
              <a:pPr algn="ctr"/>
              <a:t>6</a:t>
            </a:fld>
            <a:endParaRPr lang="en-US" sz="1600" b="1" dirty="0">
              <a:solidFill>
                <a:schemeClr val="accent3">
                  <a:lumMod val="75000"/>
                </a:schemeClr>
              </a:solidFill>
            </a:endParaRPr>
          </a:p>
        </p:txBody>
      </p:sp>
      <p:graphicFrame>
        <p:nvGraphicFramePr>
          <p:cNvPr id="2" name="Table 9">
            <a:extLst>
              <a:ext uri="{FF2B5EF4-FFF2-40B4-BE49-F238E27FC236}">
                <a16:creationId xmlns:a16="http://schemas.microsoft.com/office/drawing/2014/main" id="{4A4A3466-F790-FEC1-BC09-E04C0F734E16}"/>
              </a:ext>
            </a:extLst>
          </p:cNvPr>
          <p:cNvGraphicFramePr>
            <a:graphicFrameLocks noGrp="1"/>
          </p:cNvGraphicFramePr>
          <p:nvPr>
            <p:extLst>
              <p:ext uri="{D42A27DB-BD31-4B8C-83A1-F6EECF244321}">
                <p14:modId xmlns:p14="http://schemas.microsoft.com/office/powerpoint/2010/main" val="1819746559"/>
              </p:ext>
            </p:extLst>
          </p:nvPr>
        </p:nvGraphicFramePr>
        <p:xfrm>
          <a:off x="268706" y="1072138"/>
          <a:ext cx="5852160" cy="36576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330136097"/>
                    </a:ext>
                  </a:extLst>
                </a:gridCol>
                <a:gridCol w="1097280">
                  <a:extLst>
                    <a:ext uri="{9D8B030D-6E8A-4147-A177-3AD203B41FA5}">
                      <a16:colId xmlns:a16="http://schemas.microsoft.com/office/drawing/2014/main" val="956390155"/>
                    </a:ext>
                  </a:extLst>
                </a:gridCol>
                <a:gridCol w="1097280">
                  <a:extLst>
                    <a:ext uri="{9D8B030D-6E8A-4147-A177-3AD203B41FA5}">
                      <a16:colId xmlns:a16="http://schemas.microsoft.com/office/drawing/2014/main" val="3981931033"/>
                    </a:ext>
                  </a:extLst>
                </a:gridCol>
                <a:gridCol w="1097280">
                  <a:extLst>
                    <a:ext uri="{9D8B030D-6E8A-4147-A177-3AD203B41FA5}">
                      <a16:colId xmlns:a16="http://schemas.microsoft.com/office/drawing/2014/main" val="2572787998"/>
                    </a:ext>
                  </a:extLst>
                </a:gridCol>
              </a:tblGrid>
              <a:tr h="457200">
                <a:tc>
                  <a:txBody>
                    <a:bodyPr/>
                    <a:lstStyle/>
                    <a:p>
                      <a:r>
                        <a:rPr lang="en-US" sz="1400" b="1" cap="all" baseline="0" dirty="0">
                          <a:solidFill>
                            <a:schemeClr val="tx1"/>
                          </a:solidFill>
                          <a:latin typeface="+mn-lt"/>
                        </a:rPr>
                        <a:t>Population</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1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latin typeface="+mn-lt"/>
                        </a:rPr>
                        <a:t>3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latin typeface="+mn-lt"/>
                        </a:rPr>
                        <a:t>5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r h="457200">
                <a:tc>
                  <a:txBody>
                    <a:bodyPr/>
                    <a:lstStyle/>
                    <a:p>
                      <a:pPr lvl="0" algn="l" fontAlgn="ctr"/>
                      <a:r>
                        <a:rPr lang="en-US" sz="1400" b="0" i="0" u="none" strike="noStrike" dirty="0">
                          <a:solidFill>
                            <a:srgbClr val="000000"/>
                          </a:solidFill>
                          <a:effectLst/>
                          <a:latin typeface="+mn-lt"/>
                        </a:rPr>
                        <a:t>2010 Population</a:t>
                      </a:r>
                    </a:p>
                  </a:txBody>
                  <a:tcPr marL="5443" marR="5443" marT="5443"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31,113</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187,929</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728,891</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653444"/>
                  </a:ext>
                </a:extLst>
              </a:tr>
              <a:tr h="457200">
                <a:tc>
                  <a:txBody>
                    <a:bodyPr/>
                    <a:lstStyle/>
                    <a:p>
                      <a:pPr lvl="0" algn="l" fontAlgn="ctr"/>
                      <a:r>
                        <a:rPr lang="en-US" sz="1400" b="0" i="0" u="none" strike="noStrike" dirty="0">
                          <a:solidFill>
                            <a:srgbClr val="000000"/>
                          </a:solidFill>
                          <a:effectLst/>
                          <a:latin typeface="+mn-lt"/>
                        </a:rPr>
                        <a:t>2023 Population</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33,055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202,297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769,277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74509"/>
                  </a:ext>
                </a:extLst>
              </a:tr>
              <a:tr h="457200">
                <a:tc>
                  <a:txBody>
                    <a:bodyPr/>
                    <a:lstStyle/>
                    <a:p>
                      <a:pPr lvl="0" algn="l" fontAlgn="ctr"/>
                      <a:r>
                        <a:rPr lang="en-US" sz="1400" b="0" i="0" u="none" strike="noStrike" dirty="0">
                          <a:solidFill>
                            <a:srgbClr val="000000"/>
                          </a:solidFill>
                          <a:effectLst/>
                          <a:latin typeface="+mn-lt"/>
                        </a:rPr>
                        <a:t>2028 Population Projection</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33,360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204,571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775,183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100533"/>
                  </a:ext>
                </a:extLst>
              </a:tr>
              <a:tr h="457200">
                <a:tc>
                  <a:txBody>
                    <a:bodyPr/>
                    <a:lstStyle/>
                    <a:p>
                      <a:pPr lvl="0" algn="l" fontAlgn="ctr"/>
                      <a:r>
                        <a:rPr lang="en-US" sz="1400" b="0" i="0" u="none" strike="noStrike" dirty="0">
                          <a:solidFill>
                            <a:srgbClr val="000000"/>
                          </a:solidFill>
                          <a:effectLst/>
                          <a:latin typeface="+mn-lt"/>
                        </a:rPr>
                        <a:t>Annual Growth 2010-2022</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0.50%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0.60%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0.40%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529050"/>
                  </a:ext>
                </a:extLst>
              </a:tr>
              <a:tr h="457200">
                <a:tc>
                  <a:txBody>
                    <a:bodyPr/>
                    <a:lstStyle/>
                    <a:p>
                      <a:pPr lvl="0" algn="l" fontAlgn="ctr"/>
                      <a:r>
                        <a:rPr lang="en-US" sz="1400" b="0" i="0" u="none" strike="noStrike" dirty="0">
                          <a:solidFill>
                            <a:srgbClr val="000000"/>
                          </a:solidFill>
                          <a:effectLst/>
                          <a:latin typeface="+mn-lt"/>
                        </a:rPr>
                        <a:t>Annual Growth 2022-2027</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0.20%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0.20%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0.20%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8516476"/>
                  </a:ext>
                </a:extLst>
              </a:tr>
              <a:tr h="457200">
                <a:tc>
                  <a:txBody>
                    <a:bodyPr/>
                    <a:lstStyle/>
                    <a:p>
                      <a:pPr lvl="0" algn="l" fontAlgn="ctr"/>
                      <a:r>
                        <a:rPr lang="en-US" sz="1400" b="0" i="0" u="none" strike="noStrike" dirty="0">
                          <a:solidFill>
                            <a:srgbClr val="000000"/>
                          </a:solidFill>
                          <a:effectLst/>
                          <a:latin typeface="+mn-lt"/>
                        </a:rPr>
                        <a:t>Median Age</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41.7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41.9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5302974"/>
                  </a:ext>
                </a:extLst>
              </a:tr>
              <a:tr h="457200">
                <a:tc>
                  <a:txBody>
                    <a:bodyPr/>
                    <a:lstStyle/>
                    <a:p>
                      <a:pPr lvl="0" algn="l" fontAlgn="ctr"/>
                      <a:r>
                        <a:rPr lang="en-US" sz="1400" b="0" i="0" u="none" strike="noStrike" dirty="0">
                          <a:solidFill>
                            <a:srgbClr val="000000"/>
                          </a:solidFill>
                          <a:effectLst/>
                          <a:latin typeface="+mn-lt"/>
                        </a:rPr>
                        <a:t>Bachelor's Degree or Higher</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877166"/>
                  </a:ext>
                </a:extLst>
              </a:tr>
            </a:tbl>
          </a:graphicData>
        </a:graphic>
      </p:graphicFrame>
      <p:graphicFrame>
        <p:nvGraphicFramePr>
          <p:cNvPr id="11" name="Table 9">
            <a:extLst>
              <a:ext uri="{FF2B5EF4-FFF2-40B4-BE49-F238E27FC236}">
                <a16:creationId xmlns:a16="http://schemas.microsoft.com/office/drawing/2014/main" id="{DAD757C1-2880-BCC8-4804-82A46DEB7EFF}"/>
              </a:ext>
            </a:extLst>
          </p:cNvPr>
          <p:cNvGraphicFramePr>
            <a:graphicFrameLocks noGrp="1"/>
          </p:cNvGraphicFramePr>
          <p:nvPr>
            <p:extLst>
              <p:ext uri="{D42A27DB-BD31-4B8C-83A1-F6EECF244321}">
                <p14:modId xmlns:p14="http://schemas.microsoft.com/office/powerpoint/2010/main" val="4078710538"/>
              </p:ext>
            </p:extLst>
          </p:nvPr>
        </p:nvGraphicFramePr>
        <p:xfrm>
          <a:off x="6668163" y="1072138"/>
          <a:ext cx="5852160" cy="36576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330136097"/>
                    </a:ext>
                  </a:extLst>
                </a:gridCol>
                <a:gridCol w="1097280">
                  <a:extLst>
                    <a:ext uri="{9D8B030D-6E8A-4147-A177-3AD203B41FA5}">
                      <a16:colId xmlns:a16="http://schemas.microsoft.com/office/drawing/2014/main" val="956390155"/>
                    </a:ext>
                  </a:extLst>
                </a:gridCol>
                <a:gridCol w="1097280">
                  <a:extLst>
                    <a:ext uri="{9D8B030D-6E8A-4147-A177-3AD203B41FA5}">
                      <a16:colId xmlns:a16="http://schemas.microsoft.com/office/drawing/2014/main" val="3981931033"/>
                    </a:ext>
                  </a:extLst>
                </a:gridCol>
                <a:gridCol w="1097280">
                  <a:extLst>
                    <a:ext uri="{9D8B030D-6E8A-4147-A177-3AD203B41FA5}">
                      <a16:colId xmlns:a16="http://schemas.microsoft.com/office/drawing/2014/main" val="2572787998"/>
                    </a:ext>
                  </a:extLst>
                </a:gridCol>
              </a:tblGrid>
              <a:tr h="457200">
                <a:tc>
                  <a:txBody>
                    <a:bodyPr/>
                    <a:lstStyle/>
                    <a:p>
                      <a:pPr algn="l"/>
                      <a:r>
                        <a:rPr lang="en-US" sz="1400" b="1" cap="all" baseline="0" dirty="0">
                          <a:solidFill>
                            <a:schemeClr val="tx1"/>
                          </a:solidFill>
                        </a:rPr>
                        <a:t>households</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rPr>
                        <a:t>1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rPr>
                        <a:t>3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rPr>
                        <a:t>5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r h="457200">
                <a:tc>
                  <a:txBody>
                    <a:bodyPr/>
                    <a:lstStyle/>
                    <a:p>
                      <a:pPr algn="l" fontAlgn="ctr"/>
                      <a:r>
                        <a:rPr lang="en-US" sz="1400" b="0" i="0" u="none" strike="noStrike">
                          <a:solidFill>
                            <a:srgbClr val="000000"/>
                          </a:solidFill>
                          <a:effectLst/>
                          <a:latin typeface="Calibri" panose="020F0502020204030204" pitchFamily="34" charset="0"/>
                        </a:rPr>
                        <a:t>2010 Households</a:t>
                      </a:r>
                    </a:p>
                  </a:txBody>
                  <a:tcPr marL="5443" marR="5443" marT="5443"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11,979</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71,417</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290,786</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653444"/>
                  </a:ext>
                </a:extLst>
              </a:tr>
              <a:tr h="457200">
                <a:tc>
                  <a:txBody>
                    <a:bodyPr/>
                    <a:lstStyle/>
                    <a:p>
                      <a:pPr algn="l" fontAlgn="ctr"/>
                      <a:r>
                        <a:rPr lang="en-US" sz="1400" b="0" i="0" u="none" strike="noStrike" dirty="0">
                          <a:solidFill>
                            <a:srgbClr val="000000"/>
                          </a:solidFill>
                          <a:effectLst/>
                          <a:latin typeface="Calibri" panose="020F0502020204030204" pitchFamily="34" charset="0"/>
                        </a:rPr>
                        <a:t>2023 Households</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12,675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77,020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307,177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74509"/>
                  </a:ext>
                </a:extLst>
              </a:tr>
              <a:tr h="457200">
                <a:tc>
                  <a:txBody>
                    <a:bodyPr/>
                    <a:lstStyle/>
                    <a:p>
                      <a:pPr algn="l" fontAlgn="ctr"/>
                      <a:r>
                        <a:rPr lang="en-US" sz="1400" b="0" i="0" u="none" strike="noStrike" dirty="0">
                          <a:solidFill>
                            <a:srgbClr val="000000"/>
                          </a:solidFill>
                          <a:effectLst/>
                          <a:latin typeface="Calibri" panose="020F0502020204030204" pitchFamily="34" charset="0"/>
                        </a:rPr>
                        <a:t>2028 Household Projection</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12,783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77,911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309,584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100533"/>
                  </a:ext>
                </a:extLst>
              </a:tr>
              <a:tr h="457200">
                <a:tc>
                  <a:txBody>
                    <a:bodyPr/>
                    <a:lstStyle/>
                    <a:p>
                      <a:pPr algn="l" fontAlgn="ctr"/>
                      <a:r>
                        <a:rPr lang="en-US" sz="1400" b="0" i="0" u="none" strike="noStrike">
                          <a:solidFill>
                            <a:srgbClr val="000000"/>
                          </a:solidFill>
                          <a:effectLst/>
                          <a:latin typeface="Calibri" panose="020F0502020204030204" pitchFamily="34" charset="0"/>
                        </a:rPr>
                        <a:t>Owner Occupied Households</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9,345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59,629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224,838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529050"/>
                  </a:ext>
                </a:extLst>
              </a:tr>
              <a:tr h="457200">
                <a:tc>
                  <a:txBody>
                    <a:bodyPr/>
                    <a:lstStyle/>
                    <a:p>
                      <a:pPr algn="l" fontAlgn="ctr"/>
                      <a:r>
                        <a:rPr lang="en-US" sz="1400" b="0" i="0" u="none" strike="noStrike">
                          <a:solidFill>
                            <a:srgbClr val="000000"/>
                          </a:solidFill>
                          <a:effectLst/>
                          <a:latin typeface="Calibri" panose="020F0502020204030204" pitchFamily="34" charset="0"/>
                        </a:rPr>
                        <a:t>Renter Occupied Households</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3,438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18,282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84,745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8516476"/>
                  </a:ext>
                </a:extLst>
              </a:tr>
              <a:tr h="457200">
                <a:tc>
                  <a:txBody>
                    <a:bodyPr/>
                    <a:lstStyle/>
                    <a:p>
                      <a:pPr algn="l" fontAlgn="ctr"/>
                      <a:r>
                        <a:rPr lang="en-US" sz="1400" b="1" i="0" u="none" strike="noStrike">
                          <a:solidFill>
                            <a:srgbClr val="000000"/>
                          </a:solidFill>
                          <a:effectLst/>
                          <a:latin typeface="Calibri" panose="020F0502020204030204" pitchFamily="34" charset="0"/>
                        </a:rPr>
                        <a:t>Avg Household Income</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117,605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122,183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107,138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787584"/>
                  </a:ext>
                </a:extLst>
              </a:tr>
              <a:tr h="457200">
                <a:tc>
                  <a:txBody>
                    <a:bodyPr/>
                    <a:lstStyle/>
                    <a:p>
                      <a:pPr algn="l" fontAlgn="ctr"/>
                      <a:r>
                        <a:rPr lang="en-US" sz="1400" b="1" i="0" u="none" strike="noStrike">
                          <a:solidFill>
                            <a:srgbClr val="000000"/>
                          </a:solidFill>
                          <a:effectLst/>
                          <a:latin typeface="Calibri" panose="020F0502020204030204" pitchFamily="34" charset="0"/>
                        </a:rPr>
                        <a:t>Median Household Income</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92,273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96,051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dirty="0">
                          <a:solidFill>
                            <a:srgbClr val="000000"/>
                          </a:solidFill>
                          <a:effectLst/>
                          <a:latin typeface="Calibri" panose="020F0502020204030204" pitchFamily="34" charset="0"/>
                        </a:rPr>
                        <a:t>82,724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5252116"/>
                  </a:ext>
                </a:extLst>
              </a:tr>
            </a:tbl>
          </a:graphicData>
        </a:graphic>
      </p:graphicFrame>
      <p:graphicFrame>
        <p:nvGraphicFramePr>
          <p:cNvPr id="12" name="Table 9">
            <a:extLst>
              <a:ext uri="{FF2B5EF4-FFF2-40B4-BE49-F238E27FC236}">
                <a16:creationId xmlns:a16="http://schemas.microsoft.com/office/drawing/2014/main" id="{F1252583-149B-1B9D-543F-A37A5621FCBC}"/>
              </a:ext>
            </a:extLst>
          </p:cNvPr>
          <p:cNvGraphicFramePr>
            <a:graphicFrameLocks noGrp="1"/>
          </p:cNvGraphicFramePr>
          <p:nvPr>
            <p:extLst>
              <p:ext uri="{D42A27DB-BD31-4B8C-83A1-F6EECF244321}">
                <p14:modId xmlns:p14="http://schemas.microsoft.com/office/powerpoint/2010/main" val="3219079076"/>
              </p:ext>
            </p:extLst>
          </p:nvPr>
        </p:nvGraphicFramePr>
        <p:xfrm>
          <a:off x="268706" y="4848317"/>
          <a:ext cx="5852160" cy="36576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330136097"/>
                    </a:ext>
                  </a:extLst>
                </a:gridCol>
                <a:gridCol w="1097280">
                  <a:extLst>
                    <a:ext uri="{9D8B030D-6E8A-4147-A177-3AD203B41FA5}">
                      <a16:colId xmlns:a16="http://schemas.microsoft.com/office/drawing/2014/main" val="956390155"/>
                    </a:ext>
                  </a:extLst>
                </a:gridCol>
                <a:gridCol w="1097280">
                  <a:extLst>
                    <a:ext uri="{9D8B030D-6E8A-4147-A177-3AD203B41FA5}">
                      <a16:colId xmlns:a16="http://schemas.microsoft.com/office/drawing/2014/main" val="3981931033"/>
                    </a:ext>
                  </a:extLst>
                </a:gridCol>
                <a:gridCol w="1097280">
                  <a:extLst>
                    <a:ext uri="{9D8B030D-6E8A-4147-A177-3AD203B41FA5}">
                      <a16:colId xmlns:a16="http://schemas.microsoft.com/office/drawing/2014/main" val="2572787998"/>
                    </a:ext>
                  </a:extLst>
                </a:gridCol>
              </a:tblGrid>
              <a:tr h="457200">
                <a:tc>
                  <a:txBody>
                    <a:bodyPr/>
                    <a:lstStyle/>
                    <a:p>
                      <a:pPr marL="0" indent="0"/>
                      <a:r>
                        <a:rPr lang="en-US" sz="1400" b="1" cap="all" baseline="0" dirty="0">
                          <a:solidFill>
                            <a:schemeClr val="tx1"/>
                          </a:solidFill>
                          <a:latin typeface="+mn-lt"/>
                        </a:rPr>
                        <a:t>Population by race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1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latin typeface="+mn-lt"/>
                        </a:rPr>
                        <a:t>3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latin typeface="+mn-lt"/>
                        </a:rPr>
                        <a:t>5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r h="457200">
                <a:tc>
                  <a:txBody>
                    <a:bodyPr/>
                    <a:lstStyle/>
                    <a:p>
                      <a:pPr algn="l" fontAlgn="ctr"/>
                      <a:r>
                        <a:rPr lang="en-US" sz="1400" b="0" i="0" u="none" strike="noStrike" dirty="0">
                          <a:solidFill>
                            <a:srgbClr val="000000"/>
                          </a:solidFill>
                          <a:effectLst/>
                          <a:latin typeface="Calibri" panose="020F0502020204030204" pitchFamily="34" charset="0"/>
                        </a:rPr>
                        <a:t>White</a:t>
                      </a:r>
                    </a:p>
                  </a:txBody>
                  <a:tcPr marL="5443" marR="5443" marT="5443"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23,462</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153,155</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591,411</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653444"/>
                  </a:ext>
                </a:extLst>
              </a:tr>
              <a:tr h="457200">
                <a:tc>
                  <a:txBody>
                    <a:bodyPr/>
                    <a:lstStyle/>
                    <a:p>
                      <a:pPr algn="l" fontAlgn="ctr"/>
                      <a:r>
                        <a:rPr lang="en-US" sz="1400" b="0" i="0" u="none" strike="noStrike" dirty="0">
                          <a:solidFill>
                            <a:srgbClr val="000000"/>
                          </a:solidFill>
                          <a:effectLst/>
                          <a:latin typeface="Calibri" panose="020F0502020204030204" pitchFamily="34" charset="0"/>
                        </a:rPr>
                        <a:t>Black</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1,735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10,631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79,717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74509"/>
                  </a:ext>
                </a:extLst>
              </a:tr>
              <a:tr h="457200">
                <a:tc>
                  <a:txBody>
                    <a:bodyPr/>
                    <a:lstStyle/>
                    <a:p>
                      <a:pPr algn="l" fontAlgn="ctr"/>
                      <a:r>
                        <a:rPr lang="en-US" sz="1400" b="0" i="0" u="none" strike="noStrike">
                          <a:solidFill>
                            <a:srgbClr val="000000"/>
                          </a:solidFill>
                          <a:effectLst/>
                          <a:latin typeface="Calibri" panose="020F0502020204030204" pitchFamily="34" charset="0"/>
                        </a:rPr>
                        <a:t>American Indian/Alaskan Native</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69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440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2,316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100533"/>
                  </a:ext>
                </a:extLst>
              </a:tr>
              <a:tr h="457200">
                <a:tc>
                  <a:txBody>
                    <a:bodyPr/>
                    <a:lstStyle/>
                    <a:p>
                      <a:pPr algn="l" fontAlgn="ctr"/>
                      <a:r>
                        <a:rPr lang="en-US" sz="1400" b="0" i="0" u="none" strike="noStrike">
                          <a:solidFill>
                            <a:srgbClr val="000000"/>
                          </a:solidFill>
                          <a:effectLst/>
                          <a:latin typeface="Calibri" panose="020F0502020204030204" pitchFamily="34" charset="0"/>
                        </a:rPr>
                        <a:t>Asian</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7,005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33,039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76,106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529050"/>
                  </a:ext>
                </a:extLst>
              </a:tr>
              <a:tr h="457200">
                <a:tc>
                  <a:txBody>
                    <a:bodyPr/>
                    <a:lstStyle/>
                    <a:p>
                      <a:pPr algn="l" fontAlgn="ctr"/>
                      <a:r>
                        <a:rPr lang="en-US" sz="1400" b="0" i="0" u="none" strike="noStrike">
                          <a:solidFill>
                            <a:srgbClr val="000000"/>
                          </a:solidFill>
                          <a:effectLst/>
                          <a:latin typeface="Calibri" panose="020F0502020204030204" pitchFamily="34" charset="0"/>
                        </a:rPr>
                        <a:t>Hawaiian &amp; Pacific Islander</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282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8516476"/>
                  </a:ext>
                </a:extLst>
              </a:tr>
              <a:tr h="457200">
                <a:tc>
                  <a:txBody>
                    <a:bodyPr/>
                    <a:lstStyle/>
                    <a:p>
                      <a:pPr algn="l" fontAlgn="ctr"/>
                      <a:r>
                        <a:rPr lang="en-US" sz="1400" b="0" i="0" u="none" strike="noStrike">
                          <a:solidFill>
                            <a:srgbClr val="000000"/>
                          </a:solidFill>
                          <a:effectLst/>
                          <a:latin typeface="Calibri" panose="020F0502020204030204" pitchFamily="34" charset="0"/>
                        </a:rPr>
                        <a:t>Two or More Races</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775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4,991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19,446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5302974"/>
                  </a:ext>
                </a:extLst>
              </a:tr>
              <a:tr h="457200">
                <a:tc>
                  <a:txBody>
                    <a:bodyPr/>
                    <a:lstStyle/>
                    <a:p>
                      <a:pPr algn="l" fontAlgn="ctr"/>
                      <a:r>
                        <a:rPr lang="en-US" sz="1400" b="0" i="0" u="none" strike="noStrike">
                          <a:solidFill>
                            <a:srgbClr val="000000"/>
                          </a:solidFill>
                          <a:effectLst/>
                          <a:latin typeface="Calibri" panose="020F0502020204030204" pitchFamily="34" charset="0"/>
                        </a:rPr>
                        <a:t>Hispanic Origin</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1,205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7,736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36,780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877166"/>
                  </a:ext>
                </a:extLst>
              </a:tr>
            </a:tbl>
          </a:graphicData>
        </a:graphic>
      </p:graphicFrame>
      <p:graphicFrame>
        <p:nvGraphicFramePr>
          <p:cNvPr id="13" name="Table 9">
            <a:extLst>
              <a:ext uri="{FF2B5EF4-FFF2-40B4-BE49-F238E27FC236}">
                <a16:creationId xmlns:a16="http://schemas.microsoft.com/office/drawing/2014/main" id="{70B2B99C-6882-0A17-1DC2-447AB20902C7}"/>
              </a:ext>
            </a:extLst>
          </p:cNvPr>
          <p:cNvGraphicFramePr>
            <a:graphicFrameLocks noGrp="1"/>
          </p:cNvGraphicFramePr>
          <p:nvPr>
            <p:extLst>
              <p:ext uri="{D42A27DB-BD31-4B8C-83A1-F6EECF244321}">
                <p14:modId xmlns:p14="http://schemas.microsoft.com/office/powerpoint/2010/main" val="345480157"/>
              </p:ext>
            </p:extLst>
          </p:nvPr>
        </p:nvGraphicFramePr>
        <p:xfrm>
          <a:off x="6668163" y="4848317"/>
          <a:ext cx="5852160" cy="36576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330136097"/>
                    </a:ext>
                  </a:extLst>
                </a:gridCol>
                <a:gridCol w="1097280">
                  <a:extLst>
                    <a:ext uri="{9D8B030D-6E8A-4147-A177-3AD203B41FA5}">
                      <a16:colId xmlns:a16="http://schemas.microsoft.com/office/drawing/2014/main" val="956390155"/>
                    </a:ext>
                  </a:extLst>
                </a:gridCol>
                <a:gridCol w="1097280">
                  <a:extLst>
                    <a:ext uri="{9D8B030D-6E8A-4147-A177-3AD203B41FA5}">
                      <a16:colId xmlns:a16="http://schemas.microsoft.com/office/drawing/2014/main" val="3981931033"/>
                    </a:ext>
                  </a:extLst>
                </a:gridCol>
                <a:gridCol w="1097280">
                  <a:extLst>
                    <a:ext uri="{9D8B030D-6E8A-4147-A177-3AD203B41FA5}">
                      <a16:colId xmlns:a16="http://schemas.microsoft.com/office/drawing/2014/main" val="2572787998"/>
                    </a:ext>
                  </a:extLst>
                </a:gridCol>
              </a:tblGrid>
              <a:tr h="457200">
                <a:tc>
                  <a:txBody>
                    <a:bodyPr/>
                    <a:lstStyle/>
                    <a:p>
                      <a:pPr marL="0" indent="0"/>
                      <a:r>
                        <a:rPr lang="en-US" sz="1400" b="1" cap="all" baseline="0" dirty="0">
                          <a:solidFill>
                            <a:schemeClr val="tx1"/>
                          </a:solidFill>
                          <a:latin typeface="+mn-lt"/>
                        </a:rPr>
                        <a:t>income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1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latin typeface="+mn-lt"/>
                        </a:rPr>
                        <a:t>3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cap="all" baseline="0" dirty="0">
                          <a:solidFill>
                            <a:schemeClr val="tx1"/>
                          </a:solidFill>
                          <a:latin typeface="+mn-lt"/>
                        </a:rPr>
                        <a:t>5 Mile</a:t>
                      </a:r>
                    </a:p>
                  </a:txBody>
                  <a:tcPr marL="92361" marR="92361" marT="46180" marB="46180" anchor="b">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369067"/>
                  </a:ext>
                </a:extLst>
              </a:tr>
              <a:tr h="457200">
                <a:tc>
                  <a:txBody>
                    <a:bodyPr/>
                    <a:lstStyle/>
                    <a:p>
                      <a:pPr algn="l" fontAlgn="ctr"/>
                      <a:r>
                        <a:rPr lang="en-US" sz="1400" b="0" i="0" u="none" strike="noStrike">
                          <a:solidFill>
                            <a:srgbClr val="000000"/>
                          </a:solidFill>
                          <a:effectLst/>
                          <a:latin typeface="Calibri" panose="020F0502020204030204" pitchFamily="34" charset="0"/>
                        </a:rPr>
                        <a:t>$25,000 - 50,000</a:t>
                      </a:r>
                    </a:p>
                  </a:txBody>
                  <a:tcPr marL="5443" marR="5443" marT="5443"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1,918</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10,912</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53,091</a:t>
                      </a:r>
                    </a:p>
                  </a:txBody>
                  <a:tcPr marL="9525" marR="9525" marT="9525" marB="0" anchor="ctr">
                    <a:lnL w="12700" cmpd="sng">
                      <a:noFill/>
                    </a:lnL>
                    <a:lnR w="12700" cmpd="sng">
                      <a:noFill/>
                    </a:lnR>
                    <a:lnT w="19050"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653444"/>
                  </a:ext>
                </a:extLst>
              </a:tr>
              <a:tr h="457200">
                <a:tc>
                  <a:txBody>
                    <a:bodyPr/>
                    <a:lstStyle/>
                    <a:p>
                      <a:pPr algn="l" fontAlgn="ctr"/>
                      <a:r>
                        <a:rPr lang="en-US" sz="1400" b="0" i="0" u="none" strike="noStrike" dirty="0">
                          <a:solidFill>
                            <a:srgbClr val="000000"/>
                          </a:solidFill>
                          <a:effectLst/>
                          <a:latin typeface="Calibri" panose="020F0502020204030204" pitchFamily="34" charset="0"/>
                        </a:rPr>
                        <a:t>$50,000 - 75,000</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2,371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11,536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48,472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74509"/>
                  </a:ext>
                </a:extLst>
              </a:tr>
              <a:tr h="457200">
                <a:tc>
                  <a:txBody>
                    <a:bodyPr/>
                    <a:lstStyle/>
                    <a:p>
                      <a:pPr algn="l" fontAlgn="ctr"/>
                      <a:r>
                        <a:rPr lang="en-US" sz="1400" b="0" i="0" u="none" strike="noStrike">
                          <a:solidFill>
                            <a:srgbClr val="000000"/>
                          </a:solidFill>
                          <a:effectLst/>
                          <a:latin typeface="Calibri" panose="020F0502020204030204" pitchFamily="34" charset="0"/>
                        </a:rPr>
                        <a:t>$75,000 - 100,000</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1,660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9,754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40,770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100533"/>
                  </a:ext>
                </a:extLst>
              </a:tr>
              <a:tr h="457200">
                <a:tc>
                  <a:txBody>
                    <a:bodyPr/>
                    <a:lstStyle/>
                    <a:p>
                      <a:pPr algn="l" fontAlgn="ctr"/>
                      <a:r>
                        <a:rPr lang="en-US" sz="1400" b="0" i="0" u="none" strike="noStrike">
                          <a:solidFill>
                            <a:srgbClr val="000000"/>
                          </a:solidFill>
                          <a:effectLst/>
                          <a:latin typeface="Calibri" panose="020F0502020204030204" pitchFamily="34" charset="0"/>
                        </a:rPr>
                        <a:t>$100,000 - 125,000</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1,519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8,961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34,015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529050"/>
                  </a:ext>
                </a:extLst>
              </a:tr>
              <a:tr h="457200">
                <a:tc>
                  <a:txBody>
                    <a:bodyPr/>
                    <a:lstStyle/>
                    <a:p>
                      <a:pPr algn="l" fontAlgn="ctr"/>
                      <a:r>
                        <a:rPr lang="en-US" sz="1400" b="0" i="0" u="none" strike="noStrike">
                          <a:solidFill>
                            <a:srgbClr val="000000"/>
                          </a:solidFill>
                          <a:effectLst/>
                          <a:latin typeface="Calibri" panose="020F0502020204030204" pitchFamily="34" charset="0"/>
                        </a:rPr>
                        <a:t>$125,000 - 150,000</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903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7,081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25,613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8516476"/>
                  </a:ext>
                </a:extLst>
              </a:tr>
              <a:tr h="457200">
                <a:tc>
                  <a:txBody>
                    <a:bodyPr/>
                    <a:lstStyle/>
                    <a:p>
                      <a:pPr algn="l" fontAlgn="ctr"/>
                      <a:r>
                        <a:rPr lang="en-US" sz="1400" b="0" i="0" u="none" strike="noStrike">
                          <a:solidFill>
                            <a:srgbClr val="000000"/>
                          </a:solidFill>
                          <a:effectLst/>
                          <a:latin typeface="Calibri" panose="020F0502020204030204" pitchFamily="34" charset="0"/>
                        </a:rPr>
                        <a:t>$150,000 - 200,000</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1,781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8,555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29,167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5302974"/>
                  </a:ext>
                </a:extLst>
              </a:tr>
              <a:tr h="457200">
                <a:tc>
                  <a:txBody>
                    <a:bodyPr/>
                    <a:lstStyle/>
                    <a:p>
                      <a:pPr algn="l" fontAlgn="ctr"/>
                      <a:r>
                        <a:rPr lang="en-US" sz="1400" b="0" i="0" u="none" strike="noStrike">
                          <a:solidFill>
                            <a:srgbClr val="000000"/>
                          </a:solidFill>
                          <a:effectLst/>
                          <a:latin typeface="Calibri" panose="020F0502020204030204" pitchFamily="34" charset="0"/>
                        </a:rPr>
                        <a:t>$200,000+</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1,622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12,372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36,621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877166"/>
                  </a:ext>
                </a:extLst>
              </a:tr>
            </a:tbl>
          </a:graphicData>
        </a:graphic>
      </p:graphicFrame>
    </p:spTree>
    <p:extLst>
      <p:ext uri="{BB962C8B-B14F-4D97-AF65-F5344CB8AC3E}">
        <p14:creationId xmlns:p14="http://schemas.microsoft.com/office/powerpoint/2010/main" val="49729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67CD68-98BE-5B40-B424-3AE4F82BA46C}"/>
              </a:ext>
            </a:extLst>
          </p:cNvPr>
          <p:cNvSpPr>
            <a:spLocks/>
          </p:cNvSpPr>
          <p:nvPr/>
        </p:nvSpPr>
        <p:spPr>
          <a:xfrm>
            <a:off x="0" y="1052939"/>
            <a:ext cx="12801598" cy="7589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9">
            <a:extLst>
              <a:ext uri="{FF2B5EF4-FFF2-40B4-BE49-F238E27FC236}">
                <a16:creationId xmlns:a16="http://schemas.microsoft.com/office/drawing/2014/main" id="{8F65E3A3-4BDE-817F-51CA-5B5ABF72EBA5}"/>
              </a:ext>
            </a:extLst>
          </p:cNvPr>
          <p:cNvGraphicFramePr>
            <a:graphicFrameLocks noGrp="1"/>
          </p:cNvGraphicFramePr>
          <p:nvPr>
            <p:extLst>
              <p:ext uri="{D42A27DB-BD31-4B8C-83A1-F6EECF244321}">
                <p14:modId xmlns:p14="http://schemas.microsoft.com/office/powerpoint/2010/main" val="1382657051"/>
              </p:ext>
            </p:extLst>
          </p:nvPr>
        </p:nvGraphicFramePr>
        <p:xfrm>
          <a:off x="137161" y="1085125"/>
          <a:ext cx="12527278" cy="7479124"/>
        </p:xfrm>
        <a:graphic>
          <a:graphicData uri="http://schemas.openxmlformats.org/drawingml/2006/table">
            <a:tbl>
              <a:tblPr firstRow="1" bandRow="1">
                <a:tableStyleId>{5C22544A-7EE6-4342-B048-85BDC9FD1C3A}</a:tableStyleId>
              </a:tblPr>
              <a:tblGrid>
                <a:gridCol w="2579146">
                  <a:extLst>
                    <a:ext uri="{9D8B030D-6E8A-4147-A177-3AD203B41FA5}">
                      <a16:colId xmlns:a16="http://schemas.microsoft.com/office/drawing/2014/main" val="330136097"/>
                    </a:ext>
                  </a:extLst>
                </a:gridCol>
                <a:gridCol w="1105348">
                  <a:extLst>
                    <a:ext uri="{9D8B030D-6E8A-4147-A177-3AD203B41FA5}">
                      <a16:colId xmlns:a16="http://schemas.microsoft.com/office/drawing/2014/main" val="956390155"/>
                    </a:ext>
                  </a:extLst>
                </a:gridCol>
                <a:gridCol w="1105348">
                  <a:extLst>
                    <a:ext uri="{9D8B030D-6E8A-4147-A177-3AD203B41FA5}">
                      <a16:colId xmlns:a16="http://schemas.microsoft.com/office/drawing/2014/main" val="3981931033"/>
                    </a:ext>
                  </a:extLst>
                </a:gridCol>
                <a:gridCol w="1105348">
                  <a:extLst>
                    <a:ext uri="{9D8B030D-6E8A-4147-A177-3AD203B41FA5}">
                      <a16:colId xmlns:a16="http://schemas.microsoft.com/office/drawing/2014/main" val="2572787998"/>
                    </a:ext>
                  </a:extLst>
                </a:gridCol>
                <a:gridCol w="1105348">
                  <a:extLst>
                    <a:ext uri="{9D8B030D-6E8A-4147-A177-3AD203B41FA5}">
                      <a16:colId xmlns:a16="http://schemas.microsoft.com/office/drawing/2014/main" val="3795946386"/>
                    </a:ext>
                  </a:extLst>
                </a:gridCol>
                <a:gridCol w="1105348">
                  <a:extLst>
                    <a:ext uri="{9D8B030D-6E8A-4147-A177-3AD203B41FA5}">
                      <a16:colId xmlns:a16="http://schemas.microsoft.com/office/drawing/2014/main" val="316971427"/>
                    </a:ext>
                  </a:extLst>
                </a:gridCol>
                <a:gridCol w="1105348">
                  <a:extLst>
                    <a:ext uri="{9D8B030D-6E8A-4147-A177-3AD203B41FA5}">
                      <a16:colId xmlns:a16="http://schemas.microsoft.com/office/drawing/2014/main" val="918981123"/>
                    </a:ext>
                  </a:extLst>
                </a:gridCol>
                <a:gridCol w="1105348">
                  <a:extLst>
                    <a:ext uri="{9D8B030D-6E8A-4147-A177-3AD203B41FA5}">
                      <a16:colId xmlns:a16="http://schemas.microsoft.com/office/drawing/2014/main" val="3042185519"/>
                    </a:ext>
                  </a:extLst>
                </a:gridCol>
                <a:gridCol w="1105348">
                  <a:extLst>
                    <a:ext uri="{9D8B030D-6E8A-4147-A177-3AD203B41FA5}">
                      <a16:colId xmlns:a16="http://schemas.microsoft.com/office/drawing/2014/main" val="2689034523"/>
                    </a:ext>
                  </a:extLst>
                </a:gridCol>
                <a:gridCol w="1105348">
                  <a:extLst>
                    <a:ext uri="{9D8B030D-6E8A-4147-A177-3AD203B41FA5}">
                      <a16:colId xmlns:a16="http://schemas.microsoft.com/office/drawing/2014/main" val="304729809"/>
                    </a:ext>
                  </a:extLst>
                </a:gridCol>
              </a:tblGrid>
              <a:tr h="361300">
                <a:tc rowSpan="2">
                  <a:txBody>
                    <a:bodyPr/>
                    <a:lstStyle/>
                    <a:p>
                      <a:pPr algn="ctr"/>
                      <a:r>
                        <a:rPr lang="en-US" sz="1800" b="1" cap="all" baseline="0" dirty="0">
                          <a:solidFill>
                            <a:schemeClr val="tx1"/>
                          </a:solidFill>
                          <a:latin typeface="+mn-lt"/>
                        </a:rPr>
                        <a:t>Daytime employment</a:t>
                      </a:r>
                    </a:p>
                  </a:txBody>
                  <a:tcPr marL="92361" marR="92361" marT="46180" marB="46180" anchor="ctr">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400" b="1" cap="all" baseline="0" dirty="0">
                          <a:solidFill>
                            <a:schemeClr val="tx1"/>
                          </a:solidFill>
                          <a:latin typeface="+mn-lt"/>
                        </a:rPr>
                        <a:t>one mile</a:t>
                      </a:r>
                    </a:p>
                  </a:txBody>
                  <a:tcPr marL="92361" marR="92361" marT="46180" marB="46180"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hMerge="1">
                  <a:txBody>
                    <a:bodyPr/>
                    <a:lstStyle/>
                    <a:p>
                      <a:pPr algn="ctr"/>
                      <a:endParaRPr lang="en-US" sz="1400" cap="all" baseline="0" dirty="0">
                        <a:solidFill>
                          <a:schemeClr val="tx1"/>
                        </a:solidFill>
                        <a:latin typeface="+mn-lt"/>
                      </a:endParaRPr>
                    </a:p>
                  </a:txBody>
                  <a:tcPr marL="92361" marR="92361" marT="46180" marB="461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cap="all" baseline="0" dirty="0">
                        <a:solidFill>
                          <a:schemeClr val="tx1"/>
                        </a:solidFill>
                        <a:latin typeface="+mn-lt"/>
                      </a:endParaRPr>
                    </a:p>
                  </a:txBody>
                  <a:tcPr marL="92361" marR="92361" marT="46180" marB="461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cap="all" baseline="0" dirty="0">
                          <a:solidFill>
                            <a:schemeClr val="tx1"/>
                          </a:solidFill>
                          <a:latin typeface="+mn-lt"/>
                        </a:rPr>
                        <a:t>three mile</a:t>
                      </a:r>
                    </a:p>
                  </a:txBody>
                  <a:tcPr marL="92361" marR="92361" marT="46180" marB="46180"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b="1" cap="all" baseline="0" dirty="0">
                        <a:solidFill>
                          <a:schemeClr val="tx1"/>
                        </a:solidFill>
                        <a:latin typeface="+mn-lt"/>
                      </a:endParaRPr>
                    </a:p>
                  </a:txBody>
                  <a:tcPr marL="92361" marR="92361" marT="46180" marB="461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b="1" cap="all" baseline="0" dirty="0">
                        <a:solidFill>
                          <a:schemeClr val="tx1"/>
                        </a:solidFill>
                        <a:latin typeface="+mn-lt"/>
                      </a:endParaRPr>
                    </a:p>
                  </a:txBody>
                  <a:tcPr marL="92361" marR="92361" marT="46180" marB="461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cap="all" baseline="0" dirty="0">
                          <a:solidFill>
                            <a:schemeClr val="tx1"/>
                          </a:solidFill>
                          <a:latin typeface="+mn-lt"/>
                        </a:rPr>
                        <a:t>five mile</a:t>
                      </a:r>
                    </a:p>
                  </a:txBody>
                  <a:tcPr marL="92361" marR="92361" marT="46180" marB="46180" anchor="b">
                    <a:lnL w="12700" cmpd="sng">
                      <a:noFill/>
                    </a:lnL>
                    <a:lnR w="12700" cmpd="sng">
                      <a:noFill/>
                    </a:lnR>
                    <a:lnT w="12700" cmpd="sng">
                      <a:noFill/>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400" b="1" cap="all" baseline="0" dirty="0">
                        <a:solidFill>
                          <a:schemeClr val="tx1"/>
                        </a:solidFill>
                        <a:latin typeface="+mn-lt"/>
                      </a:endParaRPr>
                    </a:p>
                  </a:txBody>
                  <a:tcPr marL="92361" marR="92361" marT="46180" marB="46180" anchor="ctr">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400" b="1" cap="all" baseline="0" dirty="0">
                        <a:solidFill>
                          <a:schemeClr val="tx1"/>
                        </a:solidFill>
                        <a:latin typeface="+mn-lt"/>
                      </a:endParaRPr>
                    </a:p>
                  </a:txBody>
                  <a:tcPr marL="92361" marR="92361" marT="46180" marB="46180" anchor="ctr">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0247746"/>
                  </a:ext>
                </a:extLst>
              </a:tr>
              <a:tr h="812924">
                <a:tc vMerge="1">
                  <a:txBody>
                    <a:bodyPr/>
                    <a:lstStyle/>
                    <a:p>
                      <a:r>
                        <a:rPr lang="en-US" sz="1400" b="1" cap="all" baseline="0" dirty="0">
                          <a:solidFill>
                            <a:schemeClr val="tx1"/>
                          </a:solidFill>
                          <a:latin typeface="+mn-lt"/>
                        </a:rPr>
                        <a:t>Daytime employment</a:t>
                      </a:r>
                    </a:p>
                  </a:txBody>
                  <a:tcPr marL="92361" marR="92361" marT="46180" marB="46180" anchor="ctr">
                    <a:lnL w="12700" cmpd="sng">
                      <a:noFill/>
                    </a:lnL>
                    <a:lnR w="12700" cmpd="sng">
                      <a:noFill/>
                    </a:lnR>
                    <a:lnT w="12700" cmpd="sng">
                      <a:noFill/>
                    </a:lnT>
                    <a:lnB w="1905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Total</a:t>
                      </a:r>
                    </a:p>
                    <a:p>
                      <a:pPr algn="ctr"/>
                      <a:r>
                        <a:rPr lang="en-US" sz="1400" b="1" cap="all" baseline="0" dirty="0">
                          <a:solidFill>
                            <a:schemeClr val="tx1"/>
                          </a:solidFill>
                          <a:latin typeface="+mn-lt"/>
                        </a:rPr>
                        <a:t>Employees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a:r>
                        <a:rPr lang="en-US" sz="1400" b="1" cap="all" baseline="0" dirty="0">
                          <a:solidFill>
                            <a:schemeClr val="tx1"/>
                          </a:solidFill>
                          <a:latin typeface="+mn-lt"/>
                        </a:rPr>
                        <a:t>Total</a:t>
                      </a:r>
                    </a:p>
                    <a:p>
                      <a:pPr algn="ctr"/>
                      <a:r>
                        <a:rPr lang="en-US" sz="1400" b="1" cap="all" baseline="0" dirty="0">
                          <a:solidFill>
                            <a:schemeClr val="tx1"/>
                          </a:solidFill>
                          <a:latin typeface="+mn-lt"/>
                        </a:rPr>
                        <a:t>Businesses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a:r>
                        <a:rPr lang="en-US" sz="1400" b="1" cap="all" baseline="0" dirty="0">
                          <a:solidFill>
                            <a:schemeClr val="tx1"/>
                          </a:solidFill>
                          <a:latin typeface="+mn-lt"/>
                        </a:rPr>
                        <a:t>Employees</a:t>
                      </a:r>
                    </a:p>
                    <a:p>
                      <a:pPr algn="ctr"/>
                      <a:r>
                        <a:rPr lang="en-US" sz="1400" b="1" cap="all" baseline="0" dirty="0">
                          <a:solidFill>
                            <a:schemeClr val="tx1"/>
                          </a:solidFill>
                          <a:latin typeface="+mn-lt"/>
                        </a:rPr>
                        <a:t>Per Business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a:r>
                        <a:rPr lang="en-US" sz="1400" b="1" cap="all" baseline="0" dirty="0">
                          <a:solidFill>
                            <a:schemeClr val="tx1"/>
                          </a:solidFill>
                          <a:latin typeface="+mn-lt"/>
                        </a:rPr>
                        <a:t>Total</a:t>
                      </a:r>
                    </a:p>
                    <a:p>
                      <a:pPr algn="ctr"/>
                      <a:r>
                        <a:rPr lang="en-US" sz="1400" b="1" cap="all" baseline="0" dirty="0">
                          <a:solidFill>
                            <a:schemeClr val="tx1"/>
                          </a:solidFill>
                          <a:latin typeface="+mn-lt"/>
                        </a:rPr>
                        <a:t>Employees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Total</a:t>
                      </a:r>
                    </a:p>
                    <a:p>
                      <a:pPr algn="ctr"/>
                      <a:r>
                        <a:rPr lang="en-US" sz="1400" b="1" cap="all" baseline="0" dirty="0">
                          <a:solidFill>
                            <a:schemeClr val="tx1"/>
                          </a:solidFill>
                          <a:latin typeface="+mn-lt"/>
                        </a:rPr>
                        <a:t>Businesses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Employees</a:t>
                      </a:r>
                    </a:p>
                    <a:p>
                      <a:pPr algn="ctr"/>
                      <a:r>
                        <a:rPr lang="en-US" sz="1400" b="1" cap="all" baseline="0" dirty="0">
                          <a:solidFill>
                            <a:schemeClr val="tx1"/>
                          </a:solidFill>
                          <a:latin typeface="+mn-lt"/>
                        </a:rPr>
                        <a:t>Per Business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cap="all" baseline="0" dirty="0">
                          <a:solidFill>
                            <a:schemeClr val="tx1"/>
                          </a:solidFill>
                          <a:latin typeface="+mn-lt"/>
                        </a:rPr>
                        <a:t>Total</a:t>
                      </a:r>
                    </a:p>
                    <a:p>
                      <a:pPr algn="ctr"/>
                      <a:r>
                        <a:rPr lang="en-US" sz="1400" b="1" cap="all" baseline="0" dirty="0">
                          <a:solidFill>
                            <a:schemeClr val="tx1"/>
                          </a:solidFill>
                          <a:latin typeface="+mn-lt"/>
                        </a:rPr>
                        <a:t>Employees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400" b="1" cap="all" baseline="0" dirty="0">
                          <a:solidFill>
                            <a:schemeClr val="tx1"/>
                          </a:solidFill>
                          <a:latin typeface="+mn-lt"/>
                        </a:rPr>
                        <a:t>Total</a:t>
                      </a:r>
                    </a:p>
                    <a:p>
                      <a:pPr algn="ctr"/>
                      <a:r>
                        <a:rPr lang="en-US" sz="1400" b="1" cap="all" baseline="0" dirty="0">
                          <a:solidFill>
                            <a:schemeClr val="tx1"/>
                          </a:solidFill>
                          <a:latin typeface="+mn-lt"/>
                        </a:rPr>
                        <a:t>Businesses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400" b="1" cap="all" baseline="0" dirty="0">
                          <a:solidFill>
                            <a:schemeClr val="tx1"/>
                          </a:solidFill>
                          <a:latin typeface="+mn-lt"/>
                        </a:rPr>
                        <a:t>Employees</a:t>
                      </a:r>
                    </a:p>
                    <a:p>
                      <a:pPr algn="ctr"/>
                      <a:r>
                        <a:rPr lang="en-US" sz="1400" b="1" cap="all" baseline="0" dirty="0">
                          <a:solidFill>
                            <a:schemeClr val="tx1"/>
                          </a:solidFill>
                          <a:latin typeface="+mn-lt"/>
                        </a:rPr>
                        <a:t>Per Business</a:t>
                      </a:r>
                    </a:p>
                  </a:txBody>
                  <a:tcPr marL="92361" marR="92361" marT="46180" marB="46180" anchor="ctr">
                    <a:lnL w="12700" cmpd="sng">
                      <a:noFill/>
                    </a:lnL>
                    <a:lnR w="12700" cmpd="sng">
                      <a:noFill/>
                    </a:lnR>
                    <a:lnT w="9525" cap="flat" cmpd="sng" algn="ctr">
                      <a:solidFill>
                        <a:srgbClr val="0000FF"/>
                      </a:solidFill>
                      <a:prstDash val="solid"/>
                      <a:round/>
                      <a:headEnd type="none" w="med" len="med"/>
                      <a:tailEnd type="none" w="med" len="med"/>
                    </a:lnT>
                    <a:lnB w="952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870256991"/>
                  </a:ext>
                </a:extLst>
              </a:tr>
              <a:tr h="361300">
                <a:tc>
                  <a:txBody>
                    <a:bodyPr/>
                    <a:lstStyle/>
                    <a:p>
                      <a:pPr algn="l" fontAlgn="ctr"/>
                      <a:r>
                        <a:rPr lang="en-US" sz="1400" b="1" i="0" u="none" strike="noStrike" dirty="0">
                          <a:solidFill>
                            <a:srgbClr val="000000"/>
                          </a:solidFill>
                          <a:effectLst/>
                          <a:latin typeface="Calibri" panose="020F0502020204030204" pitchFamily="34" charset="0"/>
                        </a:rPr>
                        <a:t>Service-Producing Industries</a:t>
                      </a:r>
                    </a:p>
                  </a:txBody>
                  <a:tcPr marL="5443" marR="5443" marT="5443"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13,167</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1,730</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8</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78,934</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8,666</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9</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350,604</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1" i="0" u="none" strike="noStrike">
                          <a:solidFill>
                            <a:srgbClr val="000000"/>
                          </a:solidFill>
                          <a:effectLst/>
                          <a:latin typeface="Calibri" panose="020F0502020204030204" pitchFamily="34" charset="0"/>
                        </a:rPr>
                        <a:t>38,807</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1" i="0" u="none" strike="noStrike">
                          <a:solidFill>
                            <a:srgbClr val="000000"/>
                          </a:solidFill>
                          <a:effectLst/>
                          <a:latin typeface="Calibri" panose="020F0502020204030204" pitchFamily="34" charset="0"/>
                        </a:rPr>
                        <a:t>9</a:t>
                      </a:r>
                    </a:p>
                  </a:txBody>
                  <a:tcPr marL="9525" marR="9525" marT="9525" marB="0" anchor="ctr">
                    <a:lnL w="12700" cmpd="sng">
                      <a:noFill/>
                    </a:lnL>
                    <a:lnR w="12700" cmpd="sng">
                      <a:noFill/>
                    </a:lnR>
                    <a:lnT w="9525" cap="flat" cmpd="sng" algn="ctr">
                      <a:solidFill>
                        <a:srgbClr val="0000FF"/>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600653444"/>
                  </a:ext>
                </a:extLst>
              </a:tr>
              <a:tr h="457200">
                <a:tc>
                  <a:txBody>
                    <a:bodyPr/>
                    <a:lstStyle/>
                    <a:p>
                      <a:pPr algn="l" fontAlgn="ctr"/>
                      <a:r>
                        <a:rPr lang="en-US" sz="1400" b="0" i="0" u="none" strike="noStrike" dirty="0">
                          <a:solidFill>
                            <a:srgbClr val="000000"/>
                          </a:solidFill>
                          <a:effectLst/>
                          <a:latin typeface="Calibri" panose="020F0502020204030204" pitchFamily="34" charset="0"/>
                        </a:rPr>
                        <a:t>Trade Transportation &amp; Utilities</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4,031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242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13,117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1,067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75,406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5,551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14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49674509"/>
                  </a:ext>
                </a:extLst>
              </a:tr>
              <a:tr h="457200">
                <a:tc>
                  <a:txBody>
                    <a:bodyPr/>
                    <a:lstStyle/>
                    <a:p>
                      <a:pPr algn="l" fontAlgn="ctr"/>
                      <a:r>
                        <a:rPr lang="en-US" sz="1400" b="0" i="0" u="none" strike="noStrike" dirty="0">
                          <a:solidFill>
                            <a:srgbClr val="000000"/>
                          </a:solidFill>
                          <a:effectLst/>
                          <a:latin typeface="Calibri" panose="020F0502020204030204" pitchFamily="34" charset="0"/>
                        </a:rPr>
                        <a:t>Information</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422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29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1,990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146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9,827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772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13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306100533"/>
                  </a:ext>
                </a:extLst>
              </a:tr>
              <a:tr h="457200">
                <a:tc>
                  <a:txBody>
                    <a:bodyPr/>
                    <a:lstStyle/>
                    <a:p>
                      <a:pPr algn="l" fontAlgn="ctr"/>
                      <a:r>
                        <a:rPr lang="en-US" sz="1400" b="0" i="0" u="none" strike="noStrike" dirty="0">
                          <a:solidFill>
                            <a:srgbClr val="000000"/>
                          </a:solidFill>
                          <a:effectLst/>
                          <a:latin typeface="Calibri" panose="020F0502020204030204" pitchFamily="34" charset="0"/>
                        </a:rPr>
                        <a:t>Financial Activities</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620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125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8,959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921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39,009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4,419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897529050"/>
                  </a:ext>
                </a:extLst>
              </a:tr>
              <a:tr h="457200">
                <a:tc>
                  <a:txBody>
                    <a:bodyPr/>
                    <a:lstStyle/>
                    <a:p>
                      <a:pPr algn="l" fontAlgn="ctr"/>
                      <a:r>
                        <a:rPr lang="en-US" sz="1400" b="0" i="0" u="none" strike="noStrike" dirty="0">
                          <a:solidFill>
                            <a:srgbClr val="000000"/>
                          </a:solidFill>
                          <a:effectLst/>
                          <a:latin typeface="Calibri" panose="020F0502020204030204" pitchFamily="34" charset="0"/>
                        </a:rPr>
                        <a:t>Professional &amp; Business Services</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1,412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157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10,328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1,244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53,020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5,842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128516476"/>
                  </a:ext>
                </a:extLst>
              </a:tr>
              <a:tr h="457200">
                <a:tc>
                  <a:txBody>
                    <a:bodyPr/>
                    <a:lstStyle/>
                    <a:p>
                      <a:pPr algn="l" fontAlgn="ctr"/>
                      <a:r>
                        <a:rPr lang="en-US" sz="1400" b="0" i="0" u="none" strike="noStrike" dirty="0">
                          <a:solidFill>
                            <a:srgbClr val="000000"/>
                          </a:solidFill>
                          <a:effectLst/>
                          <a:latin typeface="Calibri" panose="020F0502020204030204" pitchFamily="34" charset="0"/>
                        </a:rPr>
                        <a:t>Education &amp; Health Services</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4,186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954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28,705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3,943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95,883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15,543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65302974"/>
                  </a:ext>
                </a:extLst>
              </a:tr>
              <a:tr h="457200">
                <a:tc>
                  <a:txBody>
                    <a:bodyPr/>
                    <a:lstStyle/>
                    <a:p>
                      <a:pPr algn="l" fontAlgn="ctr"/>
                      <a:r>
                        <a:rPr lang="en-US" sz="1400" b="0" i="0" u="none" strike="noStrike" dirty="0">
                          <a:solidFill>
                            <a:srgbClr val="000000"/>
                          </a:solidFill>
                          <a:effectLst/>
                          <a:latin typeface="Calibri" panose="020F0502020204030204" pitchFamily="34" charset="0"/>
                        </a:rPr>
                        <a:t>Leisure &amp; Hospitality</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1,392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83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10,402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571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47,196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2,932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16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934877166"/>
                  </a:ext>
                </a:extLst>
              </a:tr>
              <a:tr h="457200">
                <a:tc>
                  <a:txBody>
                    <a:bodyPr/>
                    <a:lstStyle/>
                    <a:p>
                      <a:pPr algn="l" fontAlgn="ctr"/>
                      <a:r>
                        <a:rPr lang="en-US" sz="1400" b="0" i="0" u="none" strike="noStrike" dirty="0">
                          <a:solidFill>
                            <a:srgbClr val="000000"/>
                          </a:solidFill>
                          <a:effectLst/>
                          <a:latin typeface="Calibri" panose="020F0502020204030204" pitchFamily="34" charset="0"/>
                        </a:rPr>
                        <a:t>Other Services</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838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132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4,177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716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21,574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3,400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180829106"/>
                  </a:ext>
                </a:extLst>
              </a:tr>
              <a:tr h="457200">
                <a:tc>
                  <a:txBody>
                    <a:bodyPr/>
                    <a:lstStyle/>
                    <a:p>
                      <a:pPr algn="l" fontAlgn="ctr"/>
                      <a:r>
                        <a:rPr lang="en-US" sz="1400" b="0" i="0" u="none" strike="noStrike" dirty="0">
                          <a:solidFill>
                            <a:srgbClr val="000000"/>
                          </a:solidFill>
                          <a:effectLst/>
                          <a:latin typeface="Calibri" panose="020F0502020204030204" pitchFamily="34" charset="0"/>
                        </a:rPr>
                        <a:t>Public Administration</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266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33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1,256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8,689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348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25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110017305"/>
                  </a:ext>
                </a:extLst>
              </a:tr>
              <a:tr h="457200">
                <a:tc>
                  <a:txBody>
                    <a:bodyPr/>
                    <a:lstStyle/>
                    <a:p>
                      <a:pPr algn="l" fontAlgn="ctr"/>
                      <a:r>
                        <a:rPr lang="en-US" sz="1400" b="1" i="0" u="none" strike="noStrike" dirty="0">
                          <a:solidFill>
                            <a:srgbClr val="000000"/>
                          </a:solidFill>
                          <a:effectLst/>
                          <a:latin typeface="Calibri" panose="020F0502020204030204" pitchFamily="34" charset="0"/>
                        </a:rPr>
                        <a:t>Goods-Producing Industries</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1,711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131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13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13,820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807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66,078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1" i="0" u="none" strike="noStrike">
                          <a:solidFill>
                            <a:srgbClr val="000000"/>
                          </a:solidFill>
                          <a:effectLst/>
                          <a:latin typeface="Calibri" panose="020F0502020204030204" pitchFamily="34" charset="0"/>
                        </a:rPr>
                        <a:t>3,659</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1" i="0" u="none" strike="noStrike">
                          <a:solidFill>
                            <a:srgbClr val="000000"/>
                          </a:solidFill>
                          <a:effectLst/>
                          <a:latin typeface="Calibri" panose="020F0502020204030204" pitchFamily="34" charset="0"/>
                        </a:rPr>
                        <a:t>18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771905449"/>
                  </a:ext>
                </a:extLst>
              </a:tr>
              <a:tr h="457200">
                <a:tc>
                  <a:txBody>
                    <a:bodyPr/>
                    <a:lstStyle/>
                    <a:p>
                      <a:pPr algn="l" fontAlgn="ctr"/>
                      <a:r>
                        <a:rPr lang="en-US" sz="1400" b="0" i="0" u="none" strike="noStrike" dirty="0">
                          <a:solidFill>
                            <a:srgbClr val="000000"/>
                          </a:solidFill>
                          <a:effectLst/>
                          <a:latin typeface="Calibri" panose="020F0502020204030204" pitchFamily="34" charset="0"/>
                        </a:rPr>
                        <a:t>Natural Resources &amp; Mining</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75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232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206853388"/>
                  </a:ext>
                </a:extLst>
              </a:tr>
              <a:tr h="457200">
                <a:tc>
                  <a:txBody>
                    <a:bodyPr/>
                    <a:lstStyle/>
                    <a:p>
                      <a:pPr algn="l" fontAlgn="ctr"/>
                      <a:r>
                        <a:rPr lang="en-US" sz="1400" b="0" i="0" u="none" strike="noStrike" dirty="0">
                          <a:solidFill>
                            <a:srgbClr val="000000"/>
                          </a:solidFill>
                          <a:effectLst/>
                          <a:latin typeface="Calibri" panose="020F0502020204030204" pitchFamily="34" charset="0"/>
                        </a:rPr>
                        <a:t>Construction</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72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2,902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430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14,355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1,941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7</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005594230"/>
                  </a:ext>
                </a:extLst>
              </a:tr>
              <a:tr h="457200">
                <a:tc>
                  <a:txBody>
                    <a:bodyPr/>
                    <a:lstStyle/>
                    <a:p>
                      <a:pPr algn="l" fontAlgn="ctr"/>
                      <a:r>
                        <a:rPr lang="en-US" sz="1400" b="0" i="0" u="none" strike="noStrike" dirty="0">
                          <a:solidFill>
                            <a:srgbClr val="000000"/>
                          </a:solidFill>
                          <a:effectLst/>
                          <a:latin typeface="Calibri" panose="020F0502020204030204" pitchFamily="34" charset="0"/>
                        </a:rPr>
                        <a:t>Manufacturing</a:t>
                      </a:r>
                    </a:p>
                  </a:txBody>
                  <a:tcPr marL="97971"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1,254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58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22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0" i="0" u="none" strike="noStrike">
                          <a:solidFill>
                            <a:srgbClr val="000000"/>
                          </a:solidFill>
                          <a:effectLst/>
                          <a:latin typeface="Calibri" panose="020F0502020204030204" pitchFamily="34" charset="0"/>
                        </a:rPr>
                        <a:t>10,843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365</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51,491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1,671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0" i="0" u="none" strike="noStrike">
                          <a:solidFill>
                            <a:srgbClr val="000000"/>
                          </a:solidFill>
                          <a:effectLst/>
                          <a:latin typeface="Calibri" panose="020F0502020204030204" pitchFamily="34" charset="0"/>
                        </a:rPr>
                        <a:t>31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794937302"/>
                  </a:ext>
                </a:extLst>
              </a:tr>
              <a:tr h="457200">
                <a:tc>
                  <a:txBody>
                    <a:bodyPr/>
                    <a:lstStyle/>
                    <a:p>
                      <a:pPr algn="l" fontAlgn="ctr"/>
                      <a:r>
                        <a:rPr lang="en-US" sz="1400" b="1" i="0" u="none" strike="noStrike" dirty="0">
                          <a:solidFill>
                            <a:srgbClr val="000000"/>
                          </a:solidFill>
                          <a:effectLst/>
                          <a:latin typeface="Calibri" panose="020F0502020204030204" pitchFamily="34" charset="0"/>
                        </a:rPr>
                        <a:t>Total</a:t>
                      </a:r>
                    </a:p>
                  </a:txBody>
                  <a:tcPr marL="5443" marR="5443" marT="5443"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14,878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1,861</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8</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60000"/>
                      </a:srgbClr>
                    </a:solidFill>
                  </a:tcPr>
                </a:tc>
                <a:tc>
                  <a:txBody>
                    <a:bodyPr/>
                    <a:lstStyle/>
                    <a:p>
                      <a:pPr algn="ctr" fontAlgn="ctr"/>
                      <a:r>
                        <a:rPr lang="en-US" sz="1400" b="1" i="0" u="none" strike="noStrike">
                          <a:solidFill>
                            <a:srgbClr val="000000"/>
                          </a:solidFill>
                          <a:effectLst/>
                          <a:latin typeface="Calibri" panose="020F0502020204030204" pitchFamily="34" charset="0"/>
                        </a:rPr>
                        <a:t>92,754</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9,473</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10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a:solidFill>
                            <a:srgbClr val="000000"/>
                          </a:solidFill>
                          <a:effectLst/>
                          <a:latin typeface="Calibri" panose="020F0502020204030204" pitchFamily="34" charset="0"/>
                        </a:rPr>
                        <a:t>416,682</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1" i="0" u="none" strike="noStrike">
                          <a:solidFill>
                            <a:srgbClr val="000000"/>
                          </a:solidFill>
                          <a:effectLst/>
                          <a:latin typeface="Calibri" panose="020F0502020204030204" pitchFamily="34" charset="0"/>
                        </a:rPr>
                        <a:t>42,466</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fontAlgn="ctr"/>
                      <a:r>
                        <a:rPr lang="en-US" sz="1400" b="1" i="0" u="none" strike="noStrike" dirty="0">
                          <a:solidFill>
                            <a:srgbClr val="000000"/>
                          </a:solidFill>
                          <a:effectLst/>
                          <a:latin typeface="Calibri" panose="020F0502020204030204" pitchFamily="34" charset="0"/>
                        </a:rPr>
                        <a:t>10</a:t>
                      </a:r>
                    </a:p>
                  </a:txBody>
                  <a:tcPr marL="9525" marR="9525" marT="9525" marB="0" anchor="ctr">
                    <a:lnL w="12700" cmpd="sng">
                      <a:noFill/>
                    </a:lnL>
                    <a:lnR w="12700" cmpd="sng">
                      <a:noFill/>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404284259"/>
                  </a:ext>
                </a:extLst>
              </a:tr>
            </a:tbl>
          </a:graphicData>
        </a:graphic>
      </p:graphicFrame>
      <p:pic>
        <p:nvPicPr>
          <p:cNvPr id="5" name="Picture 4" descr="Text&#10;&#10;Description automatically generated">
            <a:extLst>
              <a:ext uri="{FF2B5EF4-FFF2-40B4-BE49-F238E27FC236}">
                <a16:creationId xmlns:a16="http://schemas.microsoft.com/office/drawing/2014/main" id="{B94925DF-A4DD-9906-B658-C80E743BEAB2}"/>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956717" y="266227"/>
            <a:ext cx="3657600" cy="504148"/>
          </a:xfrm>
          <a:prstGeom prst="rect">
            <a:avLst/>
          </a:prstGeom>
        </p:spPr>
      </p:pic>
      <p:sp>
        <p:nvSpPr>
          <p:cNvPr id="6" name="TextBox 5">
            <a:extLst>
              <a:ext uri="{FF2B5EF4-FFF2-40B4-BE49-F238E27FC236}">
                <a16:creationId xmlns:a16="http://schemas.microsoft.com/office/drawing/2014/main" id="{F618CA14-3451-CE7E-EDE4-92C8B42E8FE7}"/>
              </a:ext>
            </a:extLst>
          </p:cNvPr>
          <p:cNvSpPr txBox="1">
            <a:spLocks noGrp="1" noRot="1" noMove="1" noResize="1" noEditPoints="1" noAdjustHandles="1" noChangeArrowheads="1" noChangeShapeType="1"/>
          </p:cNvSpPr>
          <p:nvPr/>
        </p:nvSpPr>
        <p:spPr>
          <a:xfrm>
            <a:off x="331156" y="164237"/>
            <a:ext cx="5021735" cy="691699"/>
          </a:xfrm>
          <a:prstGeom prst="rect">
            <a:avLst/>
          </a:prstGeom>
          <a:noFill/>
        </p:spPr>
        <p:txBody>
          <a:bodyPr wrap="square">
            <a:spAutoFit/>
          </a:bodyPr>
          <a:lstStyle/>
          <a:p>
            <a:r>
              <a:rPr lang="en-US" sz="2000" cap="all" dirty="0">
                <a:solidFill>
                  <a:srgbClr val="0000FF"/>
                </a:solidFill>
              </a:rPr>
              <a:t>Rochester &amp; auburn shoppe’s</a:t>
            </a:r>
          </a:p>
          <a:p>
            <a:pPr>
              <a:spcBef>
                <a:spcPts val="303"/>
              </a:spcBef>
            </a:pPr>
            <a:r>
              <a:rPr lang="en-US" sz="1600" cap="all" dirty="0"/>
              <a:t>Daytime population</a:t>
            </a:r>
          </a:p>
        </p:txBody>
      </p:sp>
      <p:cxnSp>
        <p:nvCxnSpPr>
          <p:cNvPr id="7" name="Straight Connector 6">
            <a:extLst>
              <a:ext uri="{FF2B5EF4-FFF2-40B4-BE49-F238E27FC236}">
                <a16:creationId xmlns:a16="http://schemas.microsoft.com/office/drawing/2014/main" id="{C7357351-D360-FC37-31CE-F62AFDAA6F74}"/>
              </a:ext>
            </a:extLst>
          </p:cNvPr>
          <p:cNvCxnSpPr>
            <a:cxnSpLocks noGrp="1" noRot="1" noMove="1" noResize="1" noEditPoints="1" noAdjustHandles="1" noChangeArrowheads="1" noChangeShapeType="1"/>
          </p:cNvCxnSpPr>
          <p:nvPr/>
        </p:nvCxnSpPr>
        <p:spPr>
          <a:xfrm flipV="1">
            <a:off x="118303" y="289701"/>
            <a:ext cx="0" cy="4572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7F04E2B-5892-8EC6-77A9-A09149B4A63D}"/>
              </a:ext>
            </a:extLst>
          </p:cNvPr>
          <p:cNvPicPr>
            <a:picLocks noChangeAspect="1"/>
          </p:cNvPicPr>
          <p:nvPr/>
        </p:nvPicPr>
        <p:blipFill rotWithShape="1">
          <a:blip r:embed="rId3"/>
          <a:srcRect r="90314"/>
          <a:stretch/>
        </p:blipFill>
        <p:spPr>
          <a:xfrm>
            <a:off x="12113677" y="8747538"/>
            <a:ext cx="202719" cy="312383"/>
          </a:xfrm>
          <a:prstGeom prst="rect">
            <a:avLst/>
          </a:prstGeom>
        </p:spPr>
      </p:pic>
      <p:sp>
        <p:nvSpPr>
          <p:cNvPr id="9" name="TextBox 8">
            <a:extLst>
              <a:ext uri="{FF2B5EF4-FFF2-40B4-BE49-F238E27FC236}">
                <a16:creationId xmlns:a16="http://schemas.microsoft.com/office/drawing/2014/main" id="{E475983D-ACB2-4651-5FA3-C02D5262A6CE}"/>
              </a:ext>
            </a:extLst>
          </p:cNvPr>
          <p:cNvSpPr txBox="1"/>
          <p:nvPr/>
        </p:nvSpPr>
        <p:spPr>
          <a:xfrm>
            <a:off x="79283" y="8760266"/>
            <a:ext cx="2140648" cy="276999"/>
          </a:xfrm>
          <a:prstGeom prst="rect">
            <a:avLst/>
          </a:prstGeom>
          <a:noFill/>
        </p:spPr>
        <p:txBody>
          <a:bodyPr wrap="square" rtlCol="0">
            <a:spAutoFit/>
          </a:bodyPr>
          <a:lstStyle/>
          <a:p>
            <a:pPr algn="ctr"/>
            <a:r>
              <a:rPr lang="en-US" sz="1200" cap="all" dirty="0">
                <a:solidFill>
                  <a:srgbClr val="0000FF"/>
                </a:solidFill>
              </a:rPr>
              <a:t>cmprealestategroup.com</a:t>
            </a:r>
          </a:p>
        </p:txBody>
      </p:sp>
      <p:sp>
        <p:nvSpPr>
          <p:cNvPr id="10" name="Slide Number Placeholder 20">
            <a:extLst>
              <a:ext uri="{FF2B5EF4-FFF2-40B4-BE49-F238E27FC236}">
                <a16:creationId xmlns:a16="http://schemas.microsoft.com/office/drawing/2014/main" id="{6D423403-05E5-B49E-F7AF-1D93B8C2A707}"/>
              </a:ext>
            </a:extLst>
          </p:cNvPr>
          <p:cNvSpPr txBox="1">
            <a:spLocks/>
          </p:cNvSpPr>
          <p:nvPr/>
        </p:nvSpPr>
        <p:spPr>
          <a:xfrm>
            <a:off x="12316396" y="8753902"/>
            <a:ext cx="485203" cy="386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E1930EB-4338-41FF-8489-1BD261F9C424}" type="slidenum">
              <a:rPr lang="en-US" sz="1600" b="1" smtClean="0">
                <a:solidFill>
                  <a:schemeClr val="accent3">
                    <a:lumMod val="75000"/>
                  </a:schemeClr>
                </a:solidFill>
              </a:rPr>
              <a:pPr algn="ctr"/>
              <a:t>7</a:t>
            </a:fld>
            <a:endParaRPr lang="en-US" sz="1600" b="1" dirty="0">
              <a:solidFill>
                <a:schemeClr val="accent3">
                  <a:lumMod val="75000"/>
                </a:schemeClr>
              </a:solidFill>
            </a:endParaRPr>
          </a:p>
        </p:txBody>
      </p:sp>
    </p:spTree>
    <p:extLst>
      <p:ext uri="{BB962C8B-B14F-4D97-AF65-F5344CB8AC3E}">
        <p14:creationId xmlns:p14="http://schemas.microsoft.com/office/powerpoint/2010/main" val="1605351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2BD55AE-FD6A-AA40-3AE1-3E5F27805F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15510" y="683413"/>
            <a:ext cx="3657600" cy="504148"/>
          </a:xfrm>
          <a:prstGeom prst="rect">
            <a:avLst/>
          </a:prstGeom>
        </p:spPr>
      </p:pic>
      <p:sp>
        <p:nvSpPr>
          <p:cNvPr id="19" name="TextBox 18">
            <a:extLst>
              <a:ext uri="{FF2B5EF4-FFF2-40B4-BE49-F238E27FC236}">
                <a16:creationId xmlns:a16="http://schemas.microsoft.com/office/drawing/2014/main" id="{6173FBCB-6F29-0416-946F-C428358C41A8}"/>
              </a:ext>
            </a:extLst>
          </p:cNvPr>
          <p:cNvSpPr txBox="1">
            <a:spLocks noGrp="1" noRot="1" noMove="1" noResize="1" noEditPoints="1" noAdjustHandles="1" noChangeArrowheads="1" noChangeShapeType="1"/>
          </p:cNvSpPr>
          <p:nvPr/>
        </p:nvSpPr>
        <p:spPr>
          <a:xfrm>
            <a:off x="515510" y="1344871"/>
            <a:ext cx="3657600" cy="369332"/>
          </a:xfrm>
          <a:prstGeom prst="rect">
            <a:avLst/>
          </a:prstGeom>
          <a:noFill/>
        </p:spPr>
        <p:txBody>
          <a:bodyPr wrap="square" rtlCol="0">
            <a:spAutoFit/>
          </a:bodyPr>
          <a:lstStyle/>
          <a:p>
            <a:pPr algn="l"/>
            <a:r>
              <a:rPr lang="en-US" b="1" cap="all" dirty="0">
                <a:solidFill>
                  <a:srgbClr val="0000FF"/>
                </a:solidFill>
              </a:rPr>
              <a:t>EXCLUSIVELY LISTED BY:</a:t>
            </a:r>
          </a:p>
        </p:txBody>
      </p:sp>
      <p:sp>
        <p:nvSpPr>
          <p:cNvPr id="20" name="TextBox 19">
            <a:extLst>
              <a:ext uri="{FF2B5EF4-FFF2-40B4-BE49-F238E27FC236}">
                <a16:creationId xmlns:a16="http://schemas.microsoft.com/office/drawing/2014/main" id="{C8C617C3-8E11-1480-B0CF-53C77B3489B2}"/>
              </a:ext>
            </a:extLst>
          </p:cNvPr>
          <p:cNvSpPr txBox="1">
            <a:spLocks noGrp="1" noRot="1" noMove="1" noResize="1" noEditPoints="1" noAdjustHandles="1" noChangeArrowheads="1" noChangeShapeType="1"/>
          </p:cNvSpPr>
          <p:nvPr/>
        </p:nvSpPr>
        <p:spPr>
          <a:xfrm>
            <a:off x="515509" y="1740222"/>
            <a:ext cx="2560320" cy="743793"/>
          </a:xfrm>
          <a:prstGeom prst="rect">
            <a:avLst/>
          </a:prstGeom>
          <a:noFill/>
          <a:ln>
            <a:noFill/>
          </a:ln>
        </p:spPr>
        <p:txBody>
          <a:bodyPr wrap="square" rtlCol="0" anchor="ctr">
            <a:spAutoFit/>
          </a:bodyPr>
          <a:lstStyle/>
          <a:p>
            <a:r>
              <a:rPr lang="en-US" sz="1300" b="1" dirty="0"/>
              <a:t>ANTHONY SESI</a:t>
            </a:r>
          </a:p>
          <a:p>
            <a:r>
              <a:rPr lang="en-US" sz="1300" dirty="0"/>
              <a:t>SENIOR ASSOCIATE</a:t>
            </a:r>
          </a:p>
          <a:p>
            <a:pPr>
              <a:spcBef>
                <a:spcPts val="400"/>
              </a:spcBef>
            </a:pPr>
            <a:r>
              <a:rPr lang="en-US" sz="1200" dirty="0">
                <a:solidFill>
                  <a:srgbClr val="0000FF"/>
                </a:solidFill>
              </a:rPr>
              <a:t>asesi@cmprealestategroup.com</a:t>
            </a:r>
          </a:p>
        </p:txBody>
      </p:sp>
      <p:sp>
        <p:nvSpPr>
          <p:cNvPr id="21" name="TextBox 20">
            <a:extLst>
              <a:ext uri="{FF2B5EF4-FFF2-40B4-BE49-F238E27FC236}">
                <a16:creationId xmlns:a16="http://schemas.microsoft.com/office/drawing/2014/main" id="{D24FFD30-59D3-3393-5137-CC71438A72DA}"/>
              </a:ext>
            </a:extLst>
          </p:cNvPr>
          <p:cNvSpPr txBox="1">
            <a:spLocks noGrp="1" noRot="1" noMove="1" noResize="1" noEditPoints="1" noAdjustHandles="1" noChangeArrowheads="1" noChangeShapeType="1"/>
          </p:cNvSpPr>
          <p:nvPr/>
        </p:nvSpPr>
        <p:spPr>
          <a:xfrm>
            <a:off x="515509" y="2586789"/>
            <a:ext cx="2560320" cy="743793"/>
          </a:xfrm>
          <a:prstGeom prst="rect">
            <a:avLst/>
          </a:prstGeom>
          <a:noFill/>
          <a:ln>
            <a:noFill/>
          </a:ln>
        </p:spPr>
        <p:txBody>
          <a:bodyPr wrap="square" rtlCol="0" anchor="ctr">
            <a:spAutoFit/>
          </a:bodyPr>
          <a:lstStyle/>
          <a:p>
            <a:r>
              <a:rPr lang="en-US" sz="1300" b="1" dirty="0"/>
              <a:t>CHRIS JONNA			</a:t>
            </a:r>
          </a:p>
          <a:p>
            <a:r>
              <a:rPr lang="en-US" sz="1300" dirty="0"/>
              <a:t>PRESIDENT</a:t>
            </a:r>
          </a:p>
          <a:p>
            <a:pPr>
              <a:spcBef>
                <a:spcPts val="400"/>
              </a:spcBef>
            </a:pPr>
            <a:r>
              <a:rPr lang="en-US" sz="1200" dirty="0">
                <a:solidFill>
                  <a:srgbClr val="0000FF"/>
                </a:solidFill>
              </a:rPr>
              <a:t>cjonna@cmprealestategroup.com</a:t>
            </a:r>
          </a:p>
        </p:txBody>
      </p:sp>
      <p:sp>
        <p:nvSpPr>
          <p:cNvPr id="9" name="TextBox 8">
            <a:extLst>
              <a:ext uri="{FF2B5EF4-FFF2-40B4-BE49-F238E27FC236}">
                <a16:creationId xmlns:a16="http://schemas.microsoft.com/office/drawing/2014/main" id="{90FB0C3E-77FA-F6DC-314B-3CC3CD13BCE3}"/>
              </a:ext>
            </a:extLst>
          </p:cNvPr>
          <p:cNvSpPr txBox="1">
            <a:spLocks noGrp="1" noRot="1" noMove="1" noResize="1" noEditPoints="1" noAdjustHandles="1" noChangeArrowheads="1" noChangeShapeType="1"/>
          </p:cNvSpPr>
          <p:nvPr/>
        </p:nvSpPr>
        <p:spPr>
          <a:xfrm>
            <a:off x="515509" y="4304632"/>
            <a:ext cx="3657600" cy="369332"/>
          </a:xfrm>
          <a:prstGeom prst="rect">
            <a:avLst/>
          </a:prstGeom>
          <a:noFill/>
        </p:spPr>
        <p:txBody>
          <a:bodyPr wrap="square" rtlCol="0">
            <a:spAutoFit/>
          </a:bodyPr>
          <a:lstStyle/>
          <a:p>
            <a:pPr algn="l"/>
            <a:r>
              <a:rPr lang="en-US" b="1" cap="all" dirty="0">
                <a:solidFill>
                  <a:srgbClr val="0000FF"/>
                </a:solidFill>
              </a:rPr>
              <a:t>Contact us:</a:t>
            </a:r>
          </a:p>
        </p:txBody>
      </p:sp>
      <p:pic>
        <p:nvPicPr>
          <p:cNvPr id="14" name="Picture 13">
            <a:extLst>
              <a:ext uri="{FF2B5EF4-FFF2-40B4-BE49-F238E27FC236}">
                <a16:creationId xmlns:a16="http://schemas.microsoft.com/office/drawing/2014/main" id="{CC4C582A-A49B-1070-B8F2-419BD446ACB3}"/>
              </a:ext>
            </a:extLst>
          </p:cNvPr>
          <p:cNvPicPr>
            <a:picLocks noGrp="1" noRot="1" noChangeAspect="1" noMove="1" noResize="1" noEditPoints="1" noAdjustHandles="1" noChangeArrowheads="1" noChangeShapeType="1" noCrop="1"/>
          </p:cNvPicPr>
          <p:nvPr/>
        </p:nvPicPr>
        <p:blipFill>
          <a:blip r:embed="rId3"/>
          <a:stretch>
            <a:fillRect/>
          </a:stretch>
        </p:blipFill>
        <p:spPr>
          <a:xfrm>
            <a:off x="515509" y="5506527"/>
            <a:ext cx="544982" cy="548640"/>
          </a:xfrm>
          <a:prstGeom prst="rect">
            <a:avLst/>
          </a:prstGeom>
        </p:spPr>
      </p:pic>
      <p:sp>
        <p:nvSpPr>
          <p:cNvPr id="15" name="TextBox 14">
            <a:extLst>
              <a:ext uri="{FF2B5EF4-FFF2-40B4-BE49-F238E27FC236}">
                <a16:creationId xmlns:a16="http://schemas.microsoft.com/office/drawing/2014/main" id="{02721D8D-CD86-3251-51A5-BFBC92D95418}"/>
              </a:ext>
            </a:extLst>
          </p:cNvPr>
          <p:cNvSpPr txBox="1">
            <a:spLocks noGrp="1" noRot="1" noMove="1" noResize="1" noEditPoints="1" noAdjustHandles="1" noChangeArrowheads="1" noChangeShapeType="1"/>
          </p:cNvSpPr>
          <p:nvPr/>
        </p:nvSpPr>
        <p:spPr>
          <a:xfrm>
            <a:off x="1141683" y="5506527"/>
            <a:ext cx="1920240" cy="548640"/>
          </a:xfrm>
          <a:prstGeom prst="rect">
            <a:avLst/>
          </a:prstGeom>
          <a:noFill/>
        </p:spPr>
        <p:txBody>
          <a:bodyPr wrap="square" rtlCol="0" anchor="ctr">
            <a:spAutoFit/>
          </a:bodyPr>
          <a:lstStyle/>
          <a:p>
            <a:r>
              <a:rPr lang="en-US" sz="1300" cap="all" dirty="0"/>
              <a:t>(P): 248.538.2000</a:t>
            </a:r>
          </a:p>
          <a:p>
            <a:r>
              <a:rPr lang="en-US" sz="1300" cap="all" dirty="0"/>
              <a:t>(F): 248.538.9905</a:t>
            </a:r>
          </a:p>
        </p:txBody>
      </p:sp>
      <p:pic>
        <p:nvPicPr>
          <p:cNvPr id="24" name="Picture 23">
            <a:extLst>
              <a:ext uri="{FF2B5EF4-FFF2-40B4-BE49-F238E27FC236}">
                <a16:creationId xmlns:a16="http://schemas.microsoft.com/office/drawing/2014/main" id="{249D6BF2-8D18-DE75-55F8-300A1B108E92}"/>
              </a:ext>
            </a:extLst>
          </p:cNvPr>
          <p:cNvPicPr>
            <a:picLocks noGrp="1" noRot="1" noChangeAspect="1" noMove="1" noResize="1" noEditPoints="1" noAdjustHandles="1" noChangeArrowheads="1" noChangeShapeType="1" noCrop="1"/>
          </p:cNvPicPr>
          <p:nvPr/>
        </p:nvPicPr>
        <p:blipFill>
          <a:blip r:embed="rId4"/>
          <a:stretch>
            <a:fillRect/>
          </a:stretch>
        </p:blipFill>
        <p:spPr>
          <a:xfrm>
            <a:off x="515509" y="4741881"/>
            <a:ext cx="544982" cy="548640"/>
          </a:xfrm>
          <a:prstGeom prst="rect">
            <a:avLst/>
          </a:prstGeom>
        </p:spPr>
      </p:pic>
      <p:sp>
        <p:nvSpPr>
          <p:cNvPr id="25" name="TextBox 24">
            <a:extLst>
              <a:ext uri="{FF2B5EF4-FFF2-40B4-BE49-F238E27FC236}">
                <a16:creationId xmlns:a16="http://schemas.microsoft.com/office/drawing/2014/main" id="{2C19FE0A-5FC5-DFBD-B3CC-1250EBD51163}"/>
              </a:ext>
            </a:extLst>
          </p:cNvPr>
          <p:cNvSpPr txBox="1">
            <a:spLocks noGrp="1" noRot="1" noMove="1" noResize="1" noEditPoints="1" noAdjustHandles="1" noChangeArrowheads="1" noChangeShapeType="1"/>
          </p:cNvSpPr>
          <p:nvPr/>
        </p:nvSpPr>
        <p:spPr>
          <a:xfrm>
            <a:off x="1141683" y="4741881"/>
            <a:ext cx="2743200" cy="548640"/>
          </a:xfrm>
          <a:prstGeom prst="rect">
            <a:avLst/>
          </a:prstGeom>
          <a:noFill/>
        </p:spPr>
        <p:txBody>
          <a:bodyPr wrap="square" rtlCol="0" anchor="ctr">
            <a:spAutoFit/>
          </a:bodyPr>
          <a:lstStyle/>
          <a:p>
            <a:r>
              <a:rPr lang="en-US" sz="1300" dirty="0"/>
              <a:t>6476 Orchard Lake Road, Suite A</a:t>
            </a:r>
          </a:p>
          <a:p>
            <a:r>
              <a:rPr lang="en-US" sz="1300" dirty="0"/>
              <a:t>West Bloomfield, Michigan 48322</a:t>
            </a:r>
          </a:p>
        </p:txBody>
      </p:sp>
      <p:pic>
        <p:nvPicPr>
          <p:cNvPr id="28" name="Picture 27">
            <a:extLst>
              <a:ext uri="{FF2B5EF4-FFF2-40B4-BE49-F238E27FC236}">
                <a16:creationId xmlns:a16="http://schemas.microsoft.com/office/drawing/2014/main" id="{1FC68F7E-C8ED-CB0A-1014-D2BC9EEFFEC2}"/>
              </a:ext>
            </a:extLst>
          </p:cNvPr>
          <p:cNvPicPr>
            <a:picLocks noGrp="1" noRot="1" noChangeAspect="1" noMove="1" noResize="1" noEditPoints="1" noAdjustHandles="1" noChangeArrowheads="1" noChangeShapeType="1" noCrop="1"/>
          </p:cNvPicPr>
          <p:nvPr/>
        </p:nvPicPr>
        <p:blipFill>
          <a:blip r:embed="rId5"/>
          <a:stretch>
            <a:fillRect/>
          </a:stretch>
        </p:blipFill>
        <p:spPr>
          <a:xfrm>
            <a:off x="515509" y="6271173"/>
            <a:ext cx="541326" cy="548640"/>
          </a:xfrm>
          <a:prstGeom prst="rect">
            <a:avLst/>
          </a:prstGeom>
        </p:spPr>
      </p:pic>
      <p:sp>
        <p:nvSpPr>
          <p:cNvPr id="29" name="TextBox 28">
            <a:extLst>
              <a:ext uri="{FF2B5EF4-FFF2-40B4-BE49-F238E27FC236}">
                <a16:creationId xmlns:a16="http://schemas.microsoft.com/office/drawing/2014/main" id="{BB7F2119-DC3D-CB5E-6B56-4D7C325831AF}"/>
              </a:ext>
            </a:extLst>
          </p:cNvPr>
          <p:cNvSpPr txBox="1">
            <a:spLocks noGrp="1" noRot="1" noMove="1" noResize="1" noEditPoints="1" noAdjustHandles="1" noChangeArrowheads="1" noChangeShapeType="1"/>
          </p:cNvSpPr>
          <p:nvPr/>
        </p:nvSpPr>
        <p:spPr>
          <a:xfrm>
            <a:off x="1141683" y="6299272"/>
            <a:ext cx="3017520" cy="492443"/>
          </a:xfrm>
          <a:prstGeom prst="rect">
            <a:avLst/>
          </a:prstGeom>
          <a:noFill/>
        </p:spPr>
        <p:txBody>
          <a:bodyPr wrap="square" rtlCol="0" anchor="ctr">
            <a:spAutoFit/>
          </a:bodyPr>
          <a:lstStyle/>
          <a:p>
            <a:r>
              <a:rPr lang="en-US" sz="1300" dirty="0"/>
              <a:t>Email: </a:t>
            </a:r>
            <a:r>
              <a:rPr lang="en-US" sz="1300" dirty="0">
                <a:solidFill>
                  <a:srgbClr val="0000FF"/>
                </a:solidFill>
                <a:hlinkClick r:id="rId6">
                  <a:extLst>
                    <a:ext uri="{A12FA001-AC4F-418D-AE19-62706E023703}">
                      <ahyp:hlinkClr xmlns:ahyp="http://schemas.microsoft.com/office/drawing/2018/hyperlinkcolor" val="tx"/>
                    </a:ext>
                  </a:extLst>
                </a:hlinkClick>
              </a:rPr>
              <a:t>info@cmprealestategroup.com</a:t>
            </a:r>
            <a:endParaRPr lang="en-US" sz="1300" dirty="0">
              <a:solidFill>
                <a:srgbClr val="0000FF"/>
              </a:solidFill>
            </a:endParaRPr>
          </a:p>
          <a:p>
            <a:r>
              <a:rPr lang="en-US" sz="1300" dirty="0"/>
              <a:t>Website: </a:t>
            </a:r>
            <a:r>
              <a:rPr lang="en-US" sz="1300" dirty="0">
                <a:solidFill>
                  <a:srgbClr val="0000FF"/>
                </a:solidFill>
                <a:hlinkClick r:id="rId7">
                  <a:extLst>
                    <a:ext uri="{A12FA001-AC4F-418D-AE19-62706E023703}">
                      <ahyp:hlinkClr xmlns:ahyp="http://schemas.microsoft.com/office/drawing/2018/hyperlinkcolor" val="tx"/>
                    </a:ext>
                  </a:extLst>
                </a:hlinkClick>
              </a:rPr>
              <a:t>www.cmprealestategroup.com</a:t>
            </a:r>
            <a:endParaRPr lang="en-US" sz="1300" dirty="0">
              <a:solidFill>
                <a:srgbClr val="0000FF"/>
              </a:solidFill>
            </a:endParaRPr>
          </a:p>
        </p:txBody>
      </p:sp>
      <p:pic>
        <p:nvPicPr>
          <p:cNvPr id="98" name="Picture 97">
            <a:extLst>
              <a:ext uri="{FF2B5EF4-FFF2-40B4-BE49-F238E27FC236}">
                <a16:creationId xmlns:a16="http://schemas.microsoft.com/office/drawing/2014/main" id="{69978A50-165C-1128-5C3E-ED7C0CF523BF}"/>
              </a:ext>
            </a:extLst>
          </p:cNvPr>
          <p:cNvPicPr>
            <a:picLocks noGrp="1" noRot="1" noChangeAspect="1" noMove="1" noResize="1" noEditPoints="1" noAdjustHandles="1" noChangeArrowheads="1" noChangeShapeType="1" noCrop="1"/>
          </p:cNvPicPr>
          <p:nvPr/>
        </p:nvPicPr>
        <p:blipFill>
          <a:blip r:embed="rId8"/>
          <a:stretch>
            <a:fillRect/>
          </a:stretch>
        </p:blipFill>
        <p:spPr>
          <a:xfrm>
            <a:off x="53082" y="7710451"/>
            <a:ext cx="1544907" cy="1371600"/>
          </a:xfrm>
          <a:prstGeom prst="rect">
            <a:avLst/>
          </a:prstGeom>
          <a:ln>
            <a:noFill/>
          </a:ln>
        </p:spPr>
      </p:pic>
      <p:pic>
        <p:nvPicPr>
          <p:cNvPr id="99" name="Picture 98">
            <a:extLst>
              <a:ext uri="{FF2B5EF4-FFF2-40B4-BE49-F238E27FC236}">
                <a16:creationId xmlns:a16="http://schemas.microsoft.com/office/drawing/2014/main" id="{E921D5DB-FA00-FF65-FA20-DEA50E71885E}"/>
              </a:ext>
            </a:extLst>
          </p:cNvPr>
          <p:cNvPicPr>
            <a:picLocks noGrp="1" noRot="1" noChangeAspect="1" noMove="1" noResize="1" noEditPoints="1" noAdjustHandles="1" noChangeArrowheads="1" noChangeShapeType="1" noCrop="1"/>
          </p:cNvPicPr>
          <p:nvPr/>
        </p:nvPicPr>
        <p:blipFill>
          <a:blip r:embed="rId9"/>
          <a:stretch>
            <a:fillRect/>
          </a:stretch>
        </p:blipFill>
        <p:spPr>
          <a:xfrm>
            <a:off x="1701440" y="7710451"/>
            <a:ext cx="1678600" cy="1371600"/>
          </a:xfrm>
          <a:prstGeom prst="rect">
            <a:avLst/>
          </a:prstGeom>
          <a:ln>
            <a:noFill/>
          </a:ln>
        </p:spPr>
      </p:pic>
      <p:pic>
        <p:nvPicPr>
          <p:cNvPr id="100" name="Picture 99">
            <a:extLst>
              <a:ext uri="{FF2B5EF4-FFF2-40B4-BE49-F238E27FC236}">
                <a16:creationId xmlns:a16="http://schemas.microsoft.com/office/drawing/2014/main" id="{862E248F-EA38-0947-F291-B3E2817AE563}"/>
              </a:ext>
            </a:extLst>
          </p:cNvPr>
          <p:cNvPicPr>
            <a:picLocks noGrp="1" noRot="1" noChangeAspect="1" noMove="1" noResize="1" noEditPoints="1" noAdjustHandles="1" noChangeArrowheads="1" noChangeShapeType="1" noCrop="1"/>
          </p:cNvPicPr>
          <p:nvPr/>
        </p:nvPicPr>
        <p:blipFill>
          <a:blip r:embed="rId10"/>
          <a:stretch>
            <a:fillRect/>
          </a:stretch>
        </p:blipFill>
        <p:spPr>
          <a:xfrm>
            <a:off x="3491854" y="7710451"/>
            <a:ext cx="1787537" cy="1371600"/>
          </a:xfrm>
          <a:prstGeom prst="rect">
            <a:avLst/>
          </a:prstGeom>
          <a:ln>
            <a:noFill/>
          </a:ln>
        </p:spPr>
      </p:pic>
      <p:pic>
        <p:nvPicPr>
          <p:cNvPr id="101" name="Picture 100">
            <a:extLst>
              <a:ext uri="{FF2B5EF4-FFF2-40B4-BE49-F238E27FC236}">
                <a16:creationId xmlns:a16="http://schemas.microsoft.com/office/drawing/2014/main" id="{FB19D27F-37E9-F79B-9BB3-ECDC4072A37B}"/>
              </a:ext>
            </a:extLst>
          </p:cNvPr>
          <p:cNvPicPr>
            <a:picLocks noGrp="1" noRot="1" noChangeAspect="1" noMove="1" noResize="1" noEditPoints="1" noAdjustHandles="1" noChangeArrowheads="1" noChangeShapeType="1" noCrop="1"/>
          </p:cNvPicPr>
          <p:nvPr/>
        </p:nvPicPr>
        <p:blipFill>
          <a:blip r:embed="rId11"/>
          <a:stretch>
            <a:fillRect/>
          </a:stretch>
        </p:blipFill>
        <p:spPr>
          <a:xfrm>
            <a:off x="10420504" y="7708373"/>
            <a:ext cx="896243" cy="1371600"/>
          </a:xfrm>
          <a:prstGeom prst="rect">
            <a:avLst/>
          </a:prstGeom>
          <a:ln>
            <a:noFill/>
          </a:ln>
        </p:spPr>
      </p:pic>
      <p:pic>
        <p:nvPicPr>
          <p:cNvPr id="102" name="Picture 101">
            <a:extLst>
              <a:ext uri="{FF2B5EF4-FFF2-40B4-BE49-F238E27FC236}">
                <a16:creationId xmlns:a16="http://schemas.microsoft.com/office/drawing/2014/main" id="{E576F1CB-894F-56B7-55C2-F0234A8C5903}"/>
              </a:ext>
            </a:extLst>
          </p:cNvPr>
          <p:cNvPicPr>
            <a:picLocks noGrp="1" noRot="1" noChangeAspect="1" noMove="1" noResize="1" noEditPoints="1" noAdjustHandles="1" noChangeArrowheads="1" noChangeShapeType="1" noCrop="1"/>
          </p:cNvPicPr>
          <p:nvPr/>
        </p:nvPicPr>
        <p:blipFill>
          <a:blip r:embed="rId12"/>
          <a:stretch>
            <a:fillRect/>
          </a:stretch>
        </p:blipFill>
        <p:spPr>
          <a:xfrm>
            <a:off x="11445680" y="7708373"/>
            <a:ext cx="1341891" cy="1371600"/>
          </a:xfrm>
          <a:prstGeom prst="rect">
            <a:avLst/>
          </a:prstGeom>
          <a:ln>
            <a:noFill/>
          </a:ln>
        </p:spPr>
      </p:pic>
      <p:pic>
        <p:nvPicPr>
          <p:cNvPr id="103" name="Picture 102">
            <a:extLst>
              <a:ext uri="{FF2B5EF4-FFF2-40B4-BE49-F238E27FC236}">
                <a16:creationId xmlns:a16="http://schemas.microsoft.com/office/drawing/2014/main" id="{B06A0DA8-B9D3-C0A4-7F87-9C66ADDE0B7D}"/>
              </a:ext>
            </a:extLst>
          </p:cNvPr>
          <p:cNvPicPr>
            <a:picLocks noGrp="1" noRot="1" noChangeAspect="1" noMove="1" noResize="1" noEditPoints="1" noAdjustHandles="1" noChangeArrowheads="1" noChangeShapeType="1" noCrop="1"/>
          </p:cNvPicPr>
          <p:nvPr/>
        </p:nvPicPr>
        <p:blipFill>
          <a:blip r:embed="rId13"/>
          <a:stretch>
            <a:fillRect/>
          </a:stretch>
        </p:blipFill>
        <p:spPr>
          <a:xfrm>
            <a:off x="8660085" y="7708373"/>
            <a:ext cx="1634035" cy="1371600"/>
          </a:xfrm>
          <a:prstGeom prst="rect">
            <a:avLst/>
          </a:prstGeom>
          <a:ln>
            <a:noFill/>
          </a:ln>
        </p:spPr>
      </p:pic>
      <p:pic>
        <p:nvPicPr>
          <p:cNvPr id="104" name="Picture 103">
            <a:extLst>
              <a:ext uri="{FF2B5EF4-FFF2-40B4-BE49-F238E27FC236}">
                <a16:creationId xmlns:a16="http://schemas.microsoft.com/office/drawing/2014/main" id="{2B17C310-D7FB-E2E3-0825-83ADB13617AE}"/>
              </a:ext>
            </a:extLst>
          </p:cNvPr>
          <p:cNvPicPr>
            <a:picLocks noGrp="1" noRot="1" noChangeAspect="1" noMove="1" noResize="1" noEditPoints="1" noAdjustHandles="1" noChangeArrowheads="1" noChangeShapeType="1" noCrop="1"/>
          </p:cNvPicPr>
          <p:nvPr/>
        </p:nvPicPr>
        <p:blipFill>
          <a:blip r:embed="rId14"/>
          <a:stretch>
            <a:fillRect/>
          </a:stretch>
        </p:blipFill>
        <p:spPr>
          <a:xfrm>
            <a:off x="7345025" y="7708373"/>
            <a:ext cx="1203246" cy="1371600"/>
          </a:xfrm>
          <a:prstGeom prst="rect">
            <a:avLst/>
          </a:prstGeom>
          <a:ln>
            <a:noFill/>
          </a:ln>
        </p:spPr>
      </p:pic>
      <p:pic>
        <p:nvPicPr>
          <p:cNvPr id="105" name="Picture 104">
            <a:extLst>
              <a:ext uri="{FF2B5EF4-FFF2-40B4-BE49-F238E27FC236}">
                <a16:creationId xmlns:a16="http://schemas.microsoft.com/office/drawing/2014/main" id="{6F8ACCF3-7E60-E871-7547-381E46DD1A08}"/>
              </a:ext>
            </a:extLst>
          </p:cNvPr>
          <p:cNvPicPr>
            <a:picLocks noGrp="1" noRot="1" noChangeAspect="1" noMove="1" noResize="1" noEditPoints="1" noAdjustHandles="1" noChangeArrowheads="1" noChangeShapeType="1" noCrop="1"/>
          </p:cNvPicPr>
          <p:nvPr/>
        </p:nvPicPr>
        <p:blipFill>
          <a:blip r:embed="rId15"/>
          <a:stretch>
            <a:fillRect/>
          </a:stretch>
        </p:blipFill>
        <p:spPr>
          <a:xfrm>
            <a:off x="5391205" y="7710451"/>
            <a:ext cx="1842006" cy="1371600"/>
          </a:xfrm>
          <a:prstGeom prst="rect">
            <a:avLst/>
          </a:prstGeom>
          <a:ln>
            <a:noFill/>
          </a:ln>
        </p:spPr>
      </p:pic>
      <p:graphicFrame>
        <p:nvGraphicFramePr>
          <p:cNvPr id="107" name="Table 5">
            <a:extLst>
              <a:ext uri="{FF2B5EF4-FFF2-40B4-BE49-F238E27FC236}">
                <a16:creationId xmlns:a16="http://schemas.microsoft.com/office/drawing/2014/main" id="{9C5E9E25-FD0A-7311-56C5-E2CC08645309}"/>
              </a:ext>
            </a:extLst>
          </p:cNvPr>
          <p:cNvGraphicFramePr>
            <a:graphicFrameLocks/>
          </p:cNvGraphicFramePr>
          <p:nvPr>
            <p:extLst>
              <p:ext uri="{D42A27DB-BD31-4B8C-83A1-F6EECF244321}">
                <p14:modId xmlns:p14="http://schemas.microsoft.com/office/powerpoint/2010/main" val="1519185841"/>
              </p:ext>
            </p:extLst>
          </p:nvPr>
        </p:nvGraphicFramePr>
        <p:xfrm>
          <a:off x="4914232" y="683413"/>
          <a:ext cx="7657431" cy="3901440"/>
        </p:xfrm>
        <a:graphic>
          <a:graphicData uri="http://schemas.openxmlformats.org/drawingml/2006/table">
            <a:tbl>
              <a:tblPr firstRow="1" bandRow="1">
                <a:tableStyleId>{5C22544A-7EE6-4342-B048-85BDC9FD1C3A}</a:tableStyleId>
              </a:tblPr>
              <a:tblGrid>
                <a:gridCol w="7657431">
                  <a:extLst>
                    <a:ext uri="{9D8B030D-6E8A-4147-A177-3AD203B41FA5}">
                      <a16:colId xmlns:a16="http://schemas.microsoft.com/office/drawing/2014/main" val="2139468759"/>
                    </a:ext>
                  </a:extLst>
                </a:gridCol>
              </a:tblGrid>
              <a:tr h="370840">
                <a:tc>
                  <a:txBody>
                    <a:bodyPr/>
                    <a:lstStyle/>
                    <a:p>
                      <a:pPr>
                        <a:spcBef>
                          <a:spcPts val="0"/>
                        </a:spcBef>
                        <a:spcAft>
                          <a:spcPts val="600"/>
                        </a:spcAft>
                      </a:pPr>
                      <a:r>
                        <a:rPr lang="en-US" sz="1200" b="0" i="0" dirty="0">
                          <a:solidFill>
                            <a:schemeClr val="accent3">
                              <a:lumMod val="75000"/>
                            </a:schemeClr>
                          </a:solidFill>
                        </a:rPr>
                        <a:t>The information contained in this Marketing Package does not purport to provide a complete or fully accurate summary of the Property or any of the documents related thereto, nor does it purport to all inclusive or to contain all the information, which a potential tenant may need or desire. All information contained herein has been secured by sources we believe to be reliable; however, CMP Real Estate Group, LLC (“Broker”) has not independently verified any of the information. This Marketing Package prepared by Broker, does not constitute an indication that there has been no change in the Property or the market conditions since the date of preparation of the information herein. Additional information and an opportunity to inspect the Property will be made available to the interested and qualified prospective tenant/purchaser, if available. </a:t>
                      </a:r>
                    </a:p>
                    <a:p>
                      <a:pPr>
                        <a:spcBef>
                          <a:spcPts val="0"/>
                        </a:spcBef>
                        <a:spcAft>
                          <a:spcPts val="600"/>
                        </a:spcAft>
                      </a:pPr>
                      <a:r>
                        <a:rPr lang="en-US" sz="1200" b="0" i="0" dirty="0">
                          <a:solidFill>
                            <a:schemeClr val="accent3">
                              <a:lumMod val="75000"/>
                            </a:schemeClr>
                          </a:solidFill>
                        </a:rPr>
                        <a:t>Neither Owner nor Broker nor any of there respective officers, Agents or principals has made or will make any representations or warranties, express or implied, as to the accuracy or completeness of this Marketing Package or any of its contents, and no legal commitment or obligation shall arise by reason of the Marketing Package or its contents. Analysis and verification of the information contained in the Marketing Package is solely the responsibility of the prospective tenant/purchaser. </a:t>
                      </a:r>
                    </a:p>
                    <a:p>
                      <a:pPr>
                        <a:spcBef>
                          <a:spcPts val="0"/>
                        </a:spcBef>
                        <a:spcAft>
                          <a:spcPts val="600"/>
                        </a:spcAft>
                      </a:pPr>
                      <a:r>
                        <a:rPr lang="en-US" sz="1200" b="0" i="0" dirty="0">
                          <a:solidFill>
                            <a:schemeClr val="accent3">
                              <a:lumMod val="75000"/>
                            </a:schemeClr>
                          </a:solidFill>
                        </a:rPr>
                        <a:t>Owner and Broker expressly reserve the right, at their sole discretion, to reject any or all expressions of interest or offers to lease/purchase the Property and/or terminate discussions with any entity at anytime with or without notice. Owner has no legal commitment or obligation to any entity reviewing this Marketing Package or making an offer to lease/purchase the Property unless and until such lease/sale of the Property is approved by Owner in its sole discretion, a written agreement for lease/purchase of the Property unless and until such sale of the Property is approved by Owner in its sole discretion, a written agreement for leased/purchase of the Property has been fully delivered, and approve by Owner, its legal counsel and any conditions to the Owner’s obligations thereunder have been satisfied or waived.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8596621"/>
                  </a:ext>
                </a:extLst>
              </a:tr>
            </a:tbl>
          </a:graphicData>
        </a:graphic>
      </p:graphicFrame>
    </p:spTree>
    <p:extLst>
      <p:ext uri="{BB962C8B-B14F-4D97-AF65-F5344CB8AC3E}">
        <p14:creationId xmlns:p14="http://schemas.microsoft.com/office/powerpoint/2010/main" val="33580799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20" cap="all" dirty="0">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bcd6408-92d9-4c71-b2dc-d5ef0851814c">
      <Terms xmlns="http://schemas.microsoft.com/office/infopath/2007/PartnerControls"/>
    </lcf76f155ced4ddcb4097134ff3c332f>
    <TaxCatchAll xmlns="e549f881-00d1-41e4-a8a9-e77fc96c0e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8DA26336798D49865E2D872A4F1218" ma:contentTypeVersion="18" ma:contentTypeDescription="Create a new document." ma:contentTypeScope="" ma:versionID="17cf0730604f397bb738e6f419b2e6be">
  <xsd:schema xmlns:xsd="http://www.w3.org/2001/XMLSchema" xmlns:xs="http://www.w3.org/2001/XMLSchema" xmlns:p="http://schemas.microsoft.com/office/2006/metadata/properties" xmlns:ns2="9bcd6408-92d9-4c71-b2dc-d5ef0851814c" xmlns:ns3="e549f881-00d1-41e4-a8a9-e77fc96c0ede" targetNamespace="http://schemas.microsoft.com/office/2006/metadata/properties" ma:root="true" ma:fieldsID="1d50b31973b346c012602c35a3a386c5" ns2:_="" ns3:_="">
    <xsd:import namespace="9bcd6408-92d9-4c71-b2dc-d5ef0851814c"/>
    <xsd:import namespace="e549f881-00d1-41e4-a8a9-e77fc96c0ed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cd6408-92d9-4c71-b2dc-d5ef08518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6caa8fc-7237-4d13-9809-d03068dc4b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49f881-00d1-41e4-a8a9-e77fc96c0e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198d69f-115b-484c-b327-23152a39f1bc}" ma:internalName="TaxCatchAll" ma:showField="CatchAllData" ma:web="e549f881-00d1-41e4-a8a9-e77fc96c0e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D2E80-A2A6-42A1-AAC0-B5EB64246ED1}">
  <ds:schemaRefs>
    <ds:schemaRef ds:uri="http://schemas.microsoft.com/sharepoint/v3/contenttype/forms"/>
  </ds:schemaRefs>
</ds:datastoreItem>
</file>

<file path=customXml/itemProps2.xml><?xml version="1.0" encoding="utf-8"?>
<ds:datastoreItem xmlns:ds="http://schemas.openxmlformats.org/officeDocument/2006/customXml" ds:itemID="{FC28C9AF-FEAC-4D54-A331-FDE0E1DFAEAA}">
  <ds:schemaRefs>
    <ds:schemaRef ds:uri="9bcd6408-92d9-4c71-b2dc-d5ef0851814c"/>
    <ds:schemaRef ds:uri="e549f881-00d1-41e4-a8a9-e77fc96c0e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89F1712-151E-4C18-A94B-439A73A88C69}">
  <ds:schemaRefs>
    <ds:schemaRef ds:uri="9bcd6408-92d9-4c71-b2dc-d5ef0851814c"/>
    <ds:schemaRef ds:uri="e549f881-00d1-41e4-a8a9-e77fc96c0e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13948</TotalTime>
  <Words>1091</Words>
  <Application>Microsoft Office PowerPoint</Application>
  <PresentationFormat>Custom</PresentationFormat>
  <Paragraphs>378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Jonna</dc:creator>
  <cp:lastModifiedBy>Julia Nofar</cp:lastModifiedBy>
  <cp:revision>11</cp:revision>
  <cp:lastPrinted>2022-08-14T16:52:59Z</cp:lastPrinted>
  <dcterms:created xsi:type="dcterms:W3CDTF">2022-08-13T15:33:19Z</dcterms:created>
  <dcterms:modified xsi:type="dcterms:W3CDTF">2024-02-19T21:18:46Z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644900</vt:r8>
  </property>
  <property fmtid="{D5CDD505-2E9C-101B-9397-08002B2CF9AE}" pid="3" name="xd_ProgID">
    <vt:lpwstr/>
  </property>
  <property fmtid="{D5CDD505-2E9C-101B-9397-08002B2CF9AE}" pid="4" name="MediaServiceImageTags">
    <vt:lpwstr/>
  </property>
  <property fmtid="{D5CDD505-2E9C-101B-9397-08002B2CF9AE}" pid="5" name="ContentTypeId">
    <vt:lpwstr>0x010100638DA26336798D49865E2D872A4F1218</vt:lpwstr>
  </property>
  <property fmtid="{D5CDD505-2E9C-101B-9397-08002B2CF9AE}" pid="6" name="ComplianceAssetId">
    <vt:lpwstr/>
  </property>
  <property fmtid="{D5CDD505-2E9C-101B-9397-08002B2CF9AE}" pid="7" name="TemplateUrl">
    <vt:lpwstr/>
  </property>
  <property fmtid="{D5CDD505-2E9C-101B-9397-08002B2CF9AE}" pid="8" name="xd_Signature">
    <vt:bool>false</vt:bool>
  </property>
</Properties>
</file>